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rtegra Sans" panose="02000503040000020004" pitchFamily="2" charset="0"/>
      <p:regular r:id="rId11"/>
    </p:embeddedFont>
    <p:embeddedFont>
      <p:font typeface="Montserrat Classic" pitchFamily="2" charset="77"/>
      <p:regular r:id="rId12"/>
    </p:embeddedFont>
    <p:embeddedFont>
      <p:font typeface="Montserrat Classic Bold" pitchFamily="2" charset="77"/>
      <p:regular r:id="rId13"/>
      <p:bold r:id="rId14"/>
    </p:embeddedFont>
    <p:embeddedFont>
      <p:font typeface="Montserrat Light" panose="020F0302020204030204" pitchFamily="34" charset="0"/>
      <p:regular r:id="rId15"/>
      <p:italic r:id="rId16"/>
    </p:embeddedFont>
    <p:embeddedFont>
      <p:font typeface="Montserrat Light Bold" pitchFamily="2" charset="77"/>
      <p:regular r:id="rId17"/>
      <p:bold r:id="rId18"/>
    </p:embeddedFont>
    <p:embeddedFont>
      <p:font typeface="Montserrat Light Italics" pitchFamily="2" charset="77"/>
      <p:regular r:id="rId19"/>
      <p:italic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Open Sans Bold" panose="020B0806030504020204" pitchFamily="3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54" autoAdjust="0"/>
  </p:normalViewPr>
  <p:slideViewPr>
    <p:cSldViewPr>
      <p:cViewPr varScale="1">
        <p:scale>
          <a:sx n="77" d="100"/>
          <a:sy n="77" d="100"/>
        </p:scale>
        <p:origin x="63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Wages:</a:t>
            </a:r>
          </a:p>
          <a:p>
            <a:r>
              <a:rPr lang="en-US"/>
              <a:t>-don't want to leave vessel if they are owed wages because they believe they will never be able to retrieve their wages if they return home</a:t>
            </a:r>
          </a:p>
          <a:p>
            <a:endParaRPr lang="en-US"/>
          </a:p>
          <a:p>
            <a:r>
              <a:rPr lang="en-US"/>
              <a:t>Coerced contract</a:t>
            </a:r>
          </a:p>
          <a:p>
            <a:r>
              <a:rPr lang="en-US"/>
              <a:t>-related to these other two points</a:t>
            </a:r>
          </a:p>
          <a:p>
            <a:r>
              <a:rPr lang="en-US"/>
              <a:t>-need to renew to make it worth the amount of debt they accrued </a:t>
            </a:r>
          </a:p>
          <a:p>
            <a:r>
              <a:rPr lang="en-US"/>
              <a:t>-recruitment costs cheaper if they renew, versus returning home to start all over (particularly in places where port agents operate)</a:t>
            </a:r>
          </a:p>
          <a:p>
            <a:r>
              <a:rPr lang="en-US"/>
              <a:t>-threatened with denial of repatriation</a:t>
            </a:r>
          </a:p>
          <a:p>
            <a:endParaRPr lang="en-US"/>
          </a:p>
          <a:p>
            <a:r>
              <a:rPr lang="en-US"/>
              <a:t>Nationalities: Language challenges, control, Senegalese fisher from a union said they all had different contracts in different languages which made it more difficult for them to make collective demands of the employer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5" t="-34300" r="-21398" b="-1013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449266" y="2478089"/>
            <a:ext cx="15389468" cy="6254351"/>
            <a:chOff x="0" y="0"/>
            <a:chExt cx="20519291" cy="8339134"/>
          </a:xfrm>
        </p:grpSpPr>
        <p:sp>
          <p:nvSpPr>
            <p:cNvPr id="4" name="AutoShape 4"/>
            <p:cNvSpPr/>
            <p:nvPr/>
          </p:nvSpPr>
          <p:spPr>
            <a:xfrm>
              <a:off x="347208" y="5521940"/>
              <a:ext cx="19824874" cy="231790"/>
            </a:xfrm>
            <a:prstGeom prst="rect">
              <a:avLst/>
            </a:prstGeom>
            <a:solidFill>
              <a:srgbClr val="F8FB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0"/>
              <a:ext cx="20519291" cy="50025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720"/>
                </a:lnSpc>
              </a:pPr>
              <a:r>
                <a:rPr lang="en-US" sz="9000" b="1" spc="630">
                  <a:solidFill>
                    <a:srgbClr val="F8FBFD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WORKING CONDITIONS IN MARINE CAPTURE FISHERIES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05686" y="6550762"/>
              <a:ext cx="19707919" cy="17883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 spc="182">
                  <a:solidFill>
                    <a:srgbClr val="F8FBF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Dr. Jess Sparks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182">
                  <a:solidFill>
                    <a:srgbClr val="F8FBF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Friedman School of Nutrition Science and Policy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182">
                  <a:solidFill>
                    <a:srgbClr val="F8FBF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Tufts University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2684249" y="9258300"/>
            <a:ext cx="5456372" cy="947895"/>
          </a:xfrm>
          <a:custGeom>
            <a:avLst/>
            <a:gdLst/>
            <a:ahLst/>
            <a:cxnLst/>
            <a:rect l="l" t="t" r="r" b="b"/>
            <a:pathLst>
              <a:path w="5456372" h="947895">
                <a:moveTo>
                  <a:pt x="0" y="0"/>
                </a:moveTo>
                <a:lnTo>
                  <a:pt x="5456371" y="0"/>
                </a:lnTo>
                <a:lnTo>
                  <a:pt x="5456371" y="947895"/>
                </a:lnTo>
                <a:lnTo>
                  <a:pt x="0" y="947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3D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4204" y="-240882"/>
            <a:ext cx="18656408" cy="10768764"/>
            <a:chOff x="0" y="0"/>
            <a:chExt cx="24875211" cy="1435835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rcRect t="15724" b="15724"/>
            <a:stretch>
              <a:fillRect/>
            </a:stretch>
          </p:blipFill>
          <p:spPr>
            <a:xfrm>
              <a:off x="0" y="0"/>
              <a:ext cx="12437605" cy="7179176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alphaModFix amt="50000"/>
            </a:blip>
            <a:srcRect t="6115" b="6115"/>
            <a:stretch>
              <a:fillRect/>
            </a:stretch>
          </p:blipFill>
          <p:spPr>
            <a:xfrm>
              <a:off x="12437605" y="0"/>
              <a:ext cx="12437605" cy="7179176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5">
              <a:alphaModFix amt="50000"/>
            </a:blip>
            <a:srcRect l="14195" r="14195"/>
            <a:stretch>
              <a:fillRect/>
            </a:stretch>
          </p:blipFill>
          <p:spPr>
            <a:xfrm>
              <a:off x="0" y="7179176"/>
              <a:ext cx="12437605" cy="7179176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>
              <a:alphaModFix amt="50000"/>
            </a:blip>
            <a:srcRect l="12932" r="12932"/>
            <a:stretch>
              <a:fillRect/>
            </a:stretch>
          </p:blipFill>
          <p:spPr>
            <a:xfrm>
              <a:off x="12437605" y="7179176"/>
              <a:ext cx="12437605" cy="7179176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2668047" y="2896924"/>
            <a:ext cx="12951906" cy="4493152"/>
            <a:chOff x="0" y="0"/>
            <a:chExt cx="17269208" cy="5990870"/>
          </a:xfrm>
        </p:grpSpPr>
        <p:sp>
          <p:nvSpPr>
            <p:cNvPr id="8" name="AutoShape 8"/>
            <p:cNvSpPr/>
            <p:nvPr/>
          </p:nvSpPr>
          <p:spPr>
            <a:xfrm>
              <a:off x="0" y="0"/>
              <a:ext cx="17269208" cy="5990870"/>
            </a:xfrm>
            <a:prstGeom prst="rect">
              <a:avLst/>
            </a:prstGeom>
            <a:solidFill>
              <a:srgbClr val="053D57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210608" y="2754985"/>
              <a:ext cx="12847993" cy="1303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30"/>
                </a:lnSpc>
              </a:pPr>
              <a:r>
                <a:rPr lang="en-US" sz="3000" b="1" spc="87">
                  <a:solidFill>
                    <a:srgbClr val="F8FBFD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FISHERS GLOBALLY WORKING IN CONDITIONS OF FORCED LABOR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398419" y="3108233"/>
            <a:ext cx="5491162" cy="1859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18"/>
              </a:lnSpc>
            </a:pPr>
            <a:r>
              <a:rPr lang="en-US" sz="10799" b="1">
                <a:solidFill>
                  <a:srgbClr val="F8FBF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128,000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92738" y="6627642"/>
            <a:ext cx="5902523" cy="330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Artegra Sans"/>
                <a:ea typeface="Artegra Sans"/>
                <a:cs typeface="Artegra Sans"/>
                <a:sym typeface="Artegra Sans"/>
              </a:rPr>
              <a:t>Source: International Labour Organization, 2022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3021226"/>
            <a:ext cx="18288000" cy="3725562"/>
          </a:xfrm>
          <a:custGeom>
            <a:avLst/>
            <a:gdLst/>
            <a:ahLst/>
            <a:cxnLst/>
            <a:rect l="l" t="t" r="r" b="b"/>
            <a:pathLst>
              <a:path w="18288000" h="3725562">
                <a:moveTo>
                  <a:pt x="0" y="0"/>
                </a:moveTo>
                <a:lnTo>
                  <a:pt x="18288001" y="0"/>
                </a:lnTo>
                <a:lnTo>
                  <a:pt x="18288001" y="3725562"/>
                </a:lnTo>
                <a:lnTo>
                  <a:pt x="0" y="372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1440" y="3057422"/>
            <a:ext cx="1411142" cy="88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Decent</a:t>
            </a:r>
          </a:p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Work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402906" y="5844302"/>
            <a:ext cx="2428102" cy="556054"/>
            <a:chOff x="0" y="0"/>
            <a:chExt cx="3237470" cy="7414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37470" cy="741406"/>
            </a:xfrm>
            <a:custGeom>
              <a:avLst/>
              <a:gdLst/>
              <a:ahLst/>
              <a:cxnLst/>
              <a:rect l="l" t="t" r="r" b="b"/>
              <a:pathLst>
                <a:path w="3237470" h="741406">
                  <a:moveTo>
                    <a:pt x="0" y="0"/>
                  </a:moveTo>
                  <a:lnTo>
                    <a:pt x="3237470" y="0"/>
                  </a:lnTo>
                  <a:lnTo>
                    <a:pt x="3237470" y="741406"/>
                  </a:lnTo>
                  <a:lnTo>
                    <a:pt x="0" y="741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1920" y="51435"/>
              <a:ext cx="2993630" cy="6290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700" spc="-107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Forced Labor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118681" y="5143340"/>
            <a:ext cx="2428102" cy="556054"/>
            <a:chOff x="0" y="0"/>
            <a:chExt cx="3237470" cy="7414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7470" cy="741406"/>
            </a:xfrm>
            <a:custGeom>
              <a:avLst/>
              <a:gdLst/>
              <a:ahLst/>
              <a:cxnLst/>
              <a:rect l="l" t="t" r="r" b="b"/>
              <a:pathLst>
                <a:path w="3237470" h="741406">
                  <a:moveTo>
                    <a:pt x="0" y="0"/>
                  </a:moveTo>
                  <a:lnTo>
                    <a:pt x="3237470" y="0"/>
                  </a:lnTo>
                  <a:lnTo>
                    <a:pt x="3237470" y="741406"/>
                  </a:lnTo>
                  <a:lnTo>
                    <a:pt x="0" y="741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1920" y="51435"/>
              <a:ext cx="2993630" cy="6290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700" spc="-107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Servitude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550977" y="4420623"/>
            <a:ext cx="2428102" cy="556054"/>
            <a:chOff x="0" y="0"/>
            <a:chExt cx="3237470" cy="74140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37470" cy="741406"/>
            </a:xfrm>
            <a:custGeom>
              <a:avLst/>
              <a:gdLst/>
              <a:ahLst/>
              <a:cxnLst/>
              <a:rect l="l" t="t" r="r" b="b"/>
              <a:pathLst>
                <a:path w="3237470" h="741406">
                  <a:moveTo>
                    <a:pt x="0" y="0"/>
                  </a:moveTo>
                  <a:lnTo>
                    <a:pt x="3237470" y="0"/>
                  </a:lnTo>
                  <a:lnTo>
                    <a:pt x="3237470" y="741406"/>
                  </a:lnTo>
                  <a:lnTo>
                    <a:pt x="0" y="741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1920" y="51435"/>
              <a:ext cx="2993630" cy="6290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700" spc="-107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Slavery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970564" y="3100161"/>
            <a:ext cx="1411142" cy="88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Labor </a:t>
            </a:r>
          </a:p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Abuses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88802" y="3118697"/>
            <a:ext cx="1812736" cy="88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Labor</a:t>
            </a:r>
          </a:p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Exploitation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652071" y="3057634"/>
            <a:ext cx="2428102" cy="787743"/>
            <a:chOff x="0" y="0"/>
            <a:chExt cx="3237470" cy="105032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37470" cy="1050324"/>
            </a:xfrm>
            <a:custGeom>
              <a:avLst/>
              <a:gdLst/>
              <a:ahLst/>
              <a:cxnLst/>
              <a:rect l="l" t="t" r="r" b="b"/>
              <a:pathLst>
                <a:path w="3237470" h="1050324">
                  <a:moveTo>
                    <a:pt x="0" y="0"/>
                  </a:moveTo>
                  <a:lnTo>
                    <a:pt x="3237470" y="0"/>
                  </a:lnTo>
                  <a:lnTo>
                    <a:pt x="3237470" y="1050324"/>
                  </a:lnTo>
                  <a:lnTo>
                    <a:pt x="0" y="1050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1920" y="51435"/>
              <a:ext cx="2993630" cy="937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700" spc="-107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Human Trafficking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127644" y="2811549"/>
            <a:ext cx="7092382" cy="3811287"/>
            <a:chOff x="0" y="0"/>
            <a:chExt cx="9456510" cy="508171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456547" cy="5081778"/>
            </a:xfrm>
            <a:custGeom>
              <a:avLst/>
              <a:gdLst/>
              <a:ahLst/>
              <a:cxnLst/>
              <a:rect l="l" t="t" r="r" b="b"/>
              <a:pathLst>
                <a:path w="9456547" h="5081778">
                  <a:moveTo>
                    <a:pt x="57150" y="0"/>
                  </a:moveTo>
                  <a:lnTo>
                    <a:pt x="9399397" y="0"/>
                  </a:lnTo>
                  <a:cubicBezTo>
                    <a:pt x="9431020" y="0"/>
                    <a:pt x="9456547" y="25527"/>
                    <a:pt x="9456547" y="57150"/>
                  </a:cubicBezTo>
                  <a:lnTo>
                    <a:pt x="9456547" y="5024628"/>
                  </a:lnTo>
                  <a:cubicBezTo>
                    <a:pt x="9456547" y="5056251"/>
                    <a:pt x="9431020" y="5081778"/>
                    <a:pt x="9399397" y="5081778"/>
                  </a:cubicBezTo>
                  <a:lnTo>
                    <a:pt x="57150" y="5081778"/>
                  </a:lnTo>
                  <a:cubicBezTo>
                    <a:pt x="25527" y="5081778"/>
                    <a:pt x="0" y="5056251"/>
                    <a:pt x="0" y="5024628"/>
                  </a:cubicBezTo>
                  <a:lnTo>
                    <a:pt x="0" y="57150"/>
                  </a:lnTo>
                  <a:cubicBezTo>
                    <a:pt x="0" y="25527"/>
                    <a:pt x="25527" y="0"/>
                    <a:pt x="57150" y="0"/>
                  </a:cubicBezTo>
                  <a:moveTo>
                    <a:pt x="57150" y="114300"/>
                  </a:moveTo>
                  <a:lnTo>
                    <a:pt x="57150" y="57150"/>
                  </a:lnTo>
                  <a:lnTo>
                    <a:pt x="114300" y="57150"/>
                  </a:lnTo>
                  <a:lnTo>
                    <a:pt x="114300" y="5024628"/>
                  </a:lnTo>
                  <a:lnTo>
                    <a:pt x="57150" y="5024628"/>
                  </a:lnTo>
                  <a:lnTo>
                    <a:pt x="57150" y="4967478"/>
                  </a:lnTo>
                  <a:lnTo>
                    <a:pt x="9399397" y="4967478"/>
                  </a:lnTo>
                  <a:lnTo>
                    <a:pt x="9399397" y="5024628"/>
                  </a:lnTo>
                  <a:lnTo>
                    <a:pt x="9342247" y="5024628"/>
                  </a:lnTo>
                  <a:lnTo>
                    <a:pt x="9342247" y="57150"/>
                  </a:lnTo>
                  <a:lnTo>
                    <a:pt x="9399397" y="57150"/>
                  </a:lnTo>
                  <a:lnTo>
                    <a:pt x="9399397" y="114300"/>
                  </a:lnTo>
                  <a:lnTo>
                    <a:pt x="57150" y="114300"/>
                  </a:lnTo>
                  <a:close/>
                </a:path>
              </a:pathLst>
            </a:custGeom>
            <a:solidFill>
              <a:srgbClr val="2F528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554439" y="2985852"/>
            <a:ext cx="1411141" cy="88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Modern Slavery</a:t>
            </a:r>
          </a:p>
        </p:txBody>
      </p:sp>
      <p:sp>
        <p:nvSpPr>
          <p:cNvPr id="21" name="AutoShape 21"/>
          <p:cNvSpPr/>
          <p:nvPr/>
        </p:nvSpPr>
        <p:spPr>
          <a:xfrm rot="650359">
            <a:off x="13703750" y="4151204"/>
            <a:ext cx="2915971" cy="0"/>
          </a:xfrm>
          <a:prstGeom prst="line">
            <a:avLst/>
          </a:prstGeom>
          <a:ln w="9525" cap="rnd">
            <a:solidFill>
              <a:srgbClr val="4472C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 rot="2565900">
            <a:off x="13462158" y="4476106"/>
            <a:ext cx="1863132" cy="0"/>
          </a:xfrm>
          <a:prstGeom prst="line">
            <a:avLst/>
          </a:prstGeom>
          <a:ln w="9525" cap="rnd">
            <a:solidFill>
              <a:srgbClr val="4472C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3" name="AutoShape 23"/>
          <p:cNvSpPr/>
          <p:nvPr/>
        </p:nvSpPr>
        <p:spPr>
          <a:xfrm rot="5383222">
            <a:off x="12758676" y="4853266"/>
            <a:ext cx="1951703" cy="0"/>
          </a:xfrm>
          <a:prstGeom prst="line">
            <a:avLst/>
          </a:prstGeom>
          <a:ln w="9525" cap="rnd">
            <a:solidFill>
              <a:srgbClr val="4472C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-19050" y="6719485"/>
            <a:ext cx="18288000" cy="1007859"/>
          </a:xfrm>
          <a:custGeom>
            <a:avLst/>
            <a:gdLst/>
            <a:ahLst/>
            <a:cxnLst/>
            <a:rect l="l" t="t" r="r" b="b"/>
            <a:pathLst>
              <a:path w="18288000" h="1007859">
                <a:moveTo>
                  <a:pt x="0" y="0"/>
                </a:moveTo>
                <a:lnTo>
                  <a:pt x="18288000" y="0"/>
                </a:lnTo>
                <a:lnTo>
                  <a:pt x="18288000" y="1007859"/>
                </a:lnTo>
                <a:lnTo>
                  <a:pt x="0" y="100785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7625967" y="7287670"/>
            <a:ext cx="4803072" cy="370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spc="-8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Violations of labor laws and regulations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494134" y="7838179"/>
            <a:ext cx="1874520" cy="472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spc="-107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more severe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507186" y="7889863"/>
            <a:ext cx="187452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spc="-107">
                <a:solidFill>
                  <a:srgbClr val="FFF2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less severe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1440" y="8439378"/>
            <a:ext cx="723858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spc="-9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ILO c188: Work in Fishing</a:t>
            </a:r>
          </a:p>
          <a:p>
            <a:pPr algn="l">
              <a:lnSpc>
                <a:spcPts val="2880"/>
              </a:lnSpc>
            </a:pPr>
            <a:r>
              <a:rPr lang="en-US" sz="2400" spc="-9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ILO c190: Violence and Harassment</a:t>
            </a:r>
          </a:p>
          <a:p>
            <a:pPr algn="l">
              <a:lnSpc>
                <a:spcPts val="2880"/>
              </a:lnSpc>
            </a:pPr>
            <a:r>
              <a:rPr lang="en-US" sz="2400" spc="-9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ILO c181: Private Employment Agencies</a:t>
            </a:r>
          </a:p>
          <a:p>
            <a:pPr algn="l">
              <a:lnSpc>
                <a:spcPts val="2880"/>
              </a:lnSpc>
            </a:pPr>
            <a:r>
              <a:rPr lang="en-US" sz="2400" spc="-9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ILO c87:   Freedom of Association</a:t>
            </a:r>
          </a:p>
          <a:p>
            <a:pPr algn="l">
              <a:lnSpc>
                <a:spcPts val="2880"/>
              </a:lnSpc>
            </a:pPr>
            <a:r>
              <a:rPr lang="en-US" sz="2400" spc="-9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ILO c98:   Right to Organize and Collectively Bargain</a:t>
            </a:r>
          </a:p>
          <a:p>
            <a:pPr algn="l">
              <a:lnSpc>
                <a:spcPts val="2880"/>
              </a:lnSpc>
            </a:pPr>
            <a:endParaRPr lang="en-US" sz="2400" spc="-93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1020612" y="8094651"/>
            <a:ext cx="5192686" cy="88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ILO c29: </a:t>
            </a:r>
          </a:p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Forced Labour Convention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633077" y="9043620"/>
            <a:ext cx="2580222" cy="472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Palermo Protocol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588815" y="9601428"/>
            <a:ext cx="3685158" cy="472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spc="-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1926 Slavery Convention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28700" y="188293"/>
            <a:ext cx="16280770" cy="920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67"/>
              </a:lnSpc>
            </a:pPr>
            <a:r>
              <a:rPr lang="en-US" sz="5700" b="1" spc="165">
                <a:solidFill>
                  <a:srgbClr val="2E5F9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 CONTINUUM OF WORKING CONDITIONS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26954" y="7287670"/>
            <a:ext cx="480307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spc="-8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Violations of labor rights &amp; norms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011982" y="-401130"/>
            <a:ext cx="9289170" cy="11089261"/>
          </a:xfrm>
          <a:prstGeom prst="rect">
            <a:avLst/>
          </a:prstGeom>
          <a:solidFill>
            <a:srgbClr val="053D57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7259300" y="1028700"/>
            <a:ext cx="4436739" cy="173843"/>
          </a:xfrm>
          <a:prstGeom prst="rect">
            <a:avLst/>
          </a:prstGeom>
          <a:solidFill>
            <a:srgbClr val="F8FBFD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135353" y="1069095"/>
            <a:ext cx="6741275" cy="253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8"/>
              </a:lnSpc>
            </a:pPr>
            <a:r>
              <a:rPr lang="en-US" sz="5300" b="1" spc="47">
                <a:solidFill>
                  <a:srgbClr val="053D5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Global Survey of Fishers with Stella Maris &amp; ITF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088256" y="740396"/>
            <a:ext cx="7171044" cy="14697835"/>
            <a:chOff x="0" y="0"/>
            <a:chExt cx="9561392" cy="19597113"/>
          </a:xfrm>
        </p:grpSpPr>
        <p:sp>
          <p:nvSpPr>
            <p:cNvPr id="6" name="TextBox 6"/>
            <p:cNvSpPr txBox="1"/>
            <p:nvPr/>
          </p:nvSpPr>
          <p:spPr>
            <a:xfrm>
              <a:off x="0" y="15933292"/>
              <a:ext cx="9561392" cy="554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42759"/>
              <a:ext cx="9561392" cy="554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2778613"/>
              <a:ext cx="9561392" cy="554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0"/>
              <a:ext cx="9503518" cy="12671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26111" lvl="1" indent="-313055" algn="l">
                <a:lnSpc>
                  <a:spcPts val="4437"/>
                </a:lnSpc>
                <a:buFont typeface="Arial"/>
                <a:buChar char="•"/>
              </a:pPr>
              <a:r>
                <a:rPr lang="en-US" sz="2900" spc="319">
                  <a:solidFill>
                    <a:srgbClr val="F8FBF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4,139 SURVEYS</a:t>
              </a:r>
            </a:p>
            <a:p>
              <a:pPr algn="l">
                <a:lnSpc>
                  <a:spcPts val="4437"/>
                </a:lnSpc>
              </a:pPr>
              <a:endParaRPr lang="en-US" sz="2900" spc="319">
                <a:solidFill>
                  <a:srgbClr val="F8FBFD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marL="626111" lvl="1" indent="-313055" algn="l">
                <a:lnSpc>
                  <a:spcPts val="4437"/>
                </a:lnSpc>
                <a:buFont typeface="Arial"/>
                <a:buChar char="•"/>
              </a:pPr>
              <a:r>
                <a:rPr lang="en-US" sz="2900" spc="319">
                  <a:solidFill>
                    <a:srgbClr val="F8FBF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109 NATIONALITIES</a:t>
              </a:r>
            </a:p>
            <a:p>
              <a:pPr algn="l">
                <a:lnSpc>
                  <a:spcPts val="4437"/>
                </a:lnSpc>
              </a:pPr>
              <a:endParaRPr lang="en-US" sz="2900" spc="319">
                <a:solidFill>
                  <a:srgbClr val="F8FBFD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marL="626111" lvl="1" indent="-313055" algn="l">
                <a:lnSpc>
                  <a:spcPts val="4437"/>
                </a:lnSpc>
                <a:buFont typeface="Arial"/>
                <a:buChar char="•"/>
              </a:pPr>
              <a:r>
                <a:rPr lang="en-US" sz="2900" spc="319">
                  <a:solidFill>
                    <a:srgbClr val="F8FBF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93% OF SAMPLE IDENTIFIED AS A MIGRANT FISHER </a:t>
              </a:r>
            </a:p>
            <a:p>
              <a:pPr algn="l">
                <a:lnSpc>
                  <a:spcPts val="4437"/>
                </a:lnSpc>
              </a:pPr>
              <a:endParaRPr lang="en-US" sz="2900" spc="319">
                <a:solidFill>
                  <a:srgbClr val="F8FBFD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marL="626111" lvl="1" indent="-313055" algn="l">
                <a:lnSpc>
                  <a:spcPts val="4437"/>
                </a:lnSpc>
                <a:buFont typeface="Arial"/>
                <a:buChar char="•"/>
              </a:pPr>
              <a:r>
                <a:rPr lang="en-US" sz="2900" spc="319">
                  <a:solidFill>
                    <a:srgbClr val="F8FBF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92 FLAG STATES</a:t>
              </a:r>
            </a:p>
            <a:p>
              <a:pPr algn="l">
                <a:lnSpc>
                  <a:spcPts val="4437"/>
                </a:lnSpc>
              </a:pPr>
              <a:endParaRPr lang="en-US" sz="2900" spc="319">
                <a:solidFill>
                  <a:srgbClr val="F8FBFD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marL="626111" lvl="1" indent="-313055" algn="l">
                <a:lnSpc>
                  <a:spcPts val="4437"/>
                </a:lnSpc>
                <a:buFont typeface="Arial"/>
                <a:buChar char="•"/>
              </a:pPr>
              <a:r>
                <a:rPr lang="en-US" sz="2900" spc="319">
                  <a:solidFill>
                    <a:srgbClr val="F8FBF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413 PORTS GLOBALLY</a:t>
              </a:r>
            </a:p>
            <a:p>
              <a:pPr algn="l">
                <a:lnSpc>
                  <a:spcPts val="4437"/>
                </a:lnSpc>
              </a:pPr>
              <a:endParaRPr lang="en-US" sz="2900" spc="319">
                <a:solidFill>
                  <a:srgbClr val="F8FBFD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marL="626111" lvl="1" indent="-313055" algn="l">
                <a:lnSpc>
                  <a:spcPts val="4437"/>
                </a:lnSpc>
                <a:buFont typeface="Arial"/>
                <a:buChar char="•"/>
              </a:pPr>
              <a:r>
                <a:rPr lang="en-US" sz="2900" spc="319">
                  <a:solidFill>
                    <a:srgbClr val="F8FBF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65 COUNTRIES </a:t>
              </a:r>
            </a:p>
            <a:p>
              <a:pPr algn="l">
                <a:lnSpc>
                  <a:spcPts val="4437"/>
                </a:lnSpc>
              </a:pPr>
              <a:endParaRPr lang="en-US" sz="2900" spc="319">
                <a:solidFill>
                  <a:srgbClr val="F8FBFD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marL="626111" lvl="1" indent="-313055" algn="l">
                <a:lnSpc>
                  <a:spcPts val="4437"/>
                </a:lnSpc>
                <a:buFont typeface="Arial"/>
                <a:buChar char="•"/>
              </a:pPr>
              <a:r>
                <a:rPr lang="en-US" sz="2900" spc="319">
                  <a:solidFill>
                    <a:srgbClr val="F8FBF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VESSEL SIZE RANGING FROM &lt;10 METERS TO &gt;100 METERS</a:t>
              </a:r>
            </a:p>
            <a:p>
              <a:pPr algn="l">
                <a:lnSpc>
                  <a:spcPts val="4437"/>
                </a:lnSpc>
              </a:pPr>
              <a:endParaRPr lang="en-US" sz="2900" spc="319">
                <a:solidFill>
                  <a:srgbClr val="F8FBFD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algn="l">
                <a:lnSpc>
                  <a:spcPts val="4437"/>
                </a:lnSpc>
              </a:pPr>
              <a:endParaRPr lang="en-US" sz="2900" spc="319">
                <a:solidFill>
                  <a:srgbClr val="F8FBFD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0" y="4577697"/>
            <a:ext cx="9011982" cy="5709303"/>
          </a:xfrm>
          <a:custGeom>
            <a:avLst/>
            <a:gdLst/>
            <a:ahLst/>
            <a:cxnLst/>
            <a:rect l="l" t="t" r="r" b="b"/>
            <a:pathLst>
              <a:path w="9011982" h="5709303">
                <a:moveTo>
                  <a:pt x="0" y="0"/>
                </a:moveTo>
                <a:lnTo>
                  <a:pt x="9011982" y="0"/>
                </a:lnTo>
                <a:lnTo>
                  <a:pt x="9011982" y="5709303"/>
                </a:lnTo>
                <a:lnTo>
                  <a:pt x="0" y="5709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000"/>
            </a:blip>
            <a:stretch>
              <a:fillRect l="-9732" t="-12782" b="-171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-3408039" y="9084457"/>
            <a:ext cx="4436739" cy="173843"/>
          </a:xfrm>
          <a:prstGeom prst="rect">
            <a:avLst/>
          </a:prstGeom>
          <a:solidFill>
            <a:srgbClr val="053D57"/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8518" b="-685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028700" y="0"/>
            <a:ext cx="16230600" cy="10287000"/>
          </a:xfrm>
          <a:prstGeom prst="rect">
            <a:avLst/>
          </a:prstGeom>
          <a:solidFill>
            <a:srgbClr val="053D57">
              <a:alpha val="89804"/>
            </a:srgbClr>
          </a:solidFill>
        </p:spPr>
        <p:txBody>
          <a:bodyPr/>
          <a:lstStyle/>
          <a:p>
            <a:endParaRPr lang="en-US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028700" y="-266044"/>
          <a:ext cx="16230600" cy="11202718"/>
        </p:xfrm>
        <a:graphic>
          <a:graphicData uri="http://schemas.openxmlformats.org/drawingml/2006/table">
            <a:tbl>
              <a:tblPr/>
              <a:tblGrid>
                <a:gridCol w="3488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4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97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93385"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Montserrat Light Bold"/>
                          <a:ea typeface="Montserrat Light Bold"/>
                          <a:cs typeface="Montserrat Light Bold"/>
                          <a:sym typeface="Montserrat Light Bold"/>
                        </a:rPr>
                        <a:t>  Category</a:t>
                      </a:r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Montserrat Light Bold"/>
                          <a:ea typeface="Montserrat Light Bold"/>
                          <a:cs typeface="Montserrat Light Bold"/>
                          <a:sym typeface="Montserrat Light Bold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Montserrat Light Bold"/>
                          <a:ea typeface="Montserrat Light Bold"/>
                          <a:cs typeface="Montserrat Light Bold"/>
                          <a:sym typeface="Montserrat Light Bold"/>
                        </a:rPr>
                        <a:t>  Definition</a:t>
                      </a:r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Montserrat Light Bold"/>
                          <a:ea typeface="Montserrat Light Bold"/>
                          <a:cs typeface="Montserrat Light Bold"/>
                          <a:sym typeface="Montserrat Light Bold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Montserrat Light Bold"/>
                          <a:ea typeface="Montserrat Light Bold"/>
                          <a:cs typeface="Montserrat Light Bold"/>
                          <a:sym typeface="Montserrat Light Bold"/>
                        </a:rPr>
                        <a:t>  Reference Standards</a:t>
                      </a:r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Montserrat Light Bold"/>
                          <a:ea typeface="Montserrat Light Bold"/>
                          <a:cs typeface="Montserrat Light Bold"/>
                          <a:sym typeface="Montserrat Light Bold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3571">
                <a:tc rowSpan="2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 i="1">
                          <a:solidFill>
                            <a:srgbClr val="FFFFFF"/>
                          </a:solidFill>
                          <a:latin typeface="Montserrat Light Italics"/>
                          <a:ea typeface="Montserrat Light Italics"/>
                          <a:cs typeface="Montserrat Light Italics"/>
                          <a:sym typeface="Montserrat Light Italics"/>
                        </a:rPr>
                        <a:t>     Decent work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ILO definition</a:t>
                      </a:r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ILOC188 minimum standards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3571">
                <a:tc vMerge="1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 i="1">
                          <a:solidFill>
                            <a:srgbClr val="FFFFFF"/>
                          </a:solidFill>
                          <a:latin typeface="Montserrat Light Italics"/>
                          <a:ea typeface="Montserrat Light Italics"/>
                          <a:cs typeface="Montserrat Light Italics"/>
                          <a:sym typeface="Montserrat Light Italics"/>
                        </a:rPr>
                        <a:t>     Decent work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ILO definition</a:t>
                      </a:r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ILO decent work indicators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3571">
                <a:tc rowSpan="2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 i="1">
                          <a:solidFill>
                            <a:srgbClr val="FFFFFF"/>
                          </a:solidFill>
                          <a:latin typeface="Montserrat Light Italics"/>
                          <a:ea typeface="Montserrat Light Italics"/>
                          <a:cs typeface="Montserrat Light Italics"/>
                          <a:sym typeface="Montserrat Light Italics"/>
                        </a:rPr>
                        <a:t>     Labour abuses</a:t>
                      </a:r>
                      <a:endParaRPr lang="en-US" sz="1100"/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Lawful conditions that fail to meet internationally accepted decent work minimum standards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ILO C188 minimum standards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3571">
                <a:tc vMerge="1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 i="1">
                          <a:solidFill>
                            <a:srgbClr val="FFFFFF"/>
                          </a:solidFill>
                          <a:latin typeface="Montserrat Light Italics"/>
                          <a:ea typeface="Montserrat Light Italics"/>
                          <a:cs typeface="Montserrat Light Italics"/>
                          <a:sym typeface="Montserrat Light Italics"/>
                        </a:rPr>
                        <a:t>     Labour abuses</a:t>
                      </a:r>
                      <a:endParaRPr lang="en-US" sz="1100"/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Lawful conditions that fail to meet internationally accepted decent work minimum standards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ILO decent work indicators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6410"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  </a:t>
                      </a:r>
                      <a:r>
                        <a:rPr lang="en-US" sz="2200" i="1">
                          <a:solidFill>
                            <a:srgbClr val="FFFFFF"/>
                          </a:solidFill>
                          <a:latin typeface="Montserrat Light Italics"/>
                          <a:ea typeface="Montserrat Light Italics"/>
                          <a:cs typeface="Montserrat Light Italics"/>
                          <a:sym typeface="Montserrat Light Italics"/>
                        </a:rPr>
                        <a:t>Labour exploitation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Violations of labor rights and applicable State laws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Flag State laws and regulations, where possible/applicable country of origin laws and regualtions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3112">
                <a:tc rowSpan="2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 i="1">
                          <a:solidFill>
                            <a:srgbClr val="FFFFFF"/>
                          </a:solidFill>
                          <a:latin typeface="Montserrat Light Italics"/>
                          <a:ea typeface="Montserrat Light Italics"/>
                          <a:cs typeface="Montserrat Light Italics"/>
                          <a:sym typeface="Montserrat Light Italics"/>
                        </a:rPr>
                        <a:t>    Forced labour &amp; trafficking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ILO definition and Palermo Protocol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ILO forced labour indicators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5527">
                <a:tc vMerge="1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 i="1">
                          <a:solidFill>
                            <a:srgbClr val="FFFFFF"/>
                          </a:solidFill>
                          <a:latin typeface="Montserrat Light Italics"/>
                          <a:ea typeface="Montserrat Light Italics"/>
                          <a:cs typeface="Montserrat Light Italics"/>
                          <a:sym typeface="Montserrat Light Italics"/>
                        </a:rPr>
                        <a:t>    Forced labour &amp; trafficking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ILO definition and Palermo Protocol</a:t>
                      </a:r>
                      <a:endParaRPr lang="en-US" sz="1100"/>
                    </a:p>
                    <a:p>
                      <a:pPr algn="l">
                        <a:lnSpc>
                          <a:spcPts val="3080"/>
                        </a:lnSpc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Palermo Protocol </a:t>
                      </a:r>
                      <a:endParaRPr lang="en-US" sz="1100"/>
                    </a:p>
                    <a:p>
                      <a:pPr algn="l">
                        <a:lnSpc>
                          <a:spcPts val="3079"/>
                        </a:lnSpc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 </a:t>
                      </a:r>
                    </a:p>
                  </a:txBody>
                  <a:tcPr marL="161925" marR="161925" marT="161925" marB="1619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70" b="-180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0" y="1122299"/>
            <a:ext cx="18288000" cy="965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9"/>
              </a:lnSpc>
            </a:pPr>
            <a:r>
              <a:rPr lang="en-US" sz="5900" b="1" spc="171">
                <a:solidFill>
                  <a:srgbClr val="F8FBF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 CONTINUUM OF WORKING CONDITIONS</a:t>
            </a:r>
          </a:p>
        </p:txBody>
      </p:sp>
      <p:sp>
        <p:nvSpPr>
          <p:cNvPr id="4" name="AutoShape 4"/>
          <p:cNvSpPr/>
          <p:nvPr/>
        </p:nvSpPr>
        <p:spPr>
          <a:xfrm>
            <a:off x="0" y="3346461"/>
            <a:ext cx="19375566" cy="7467600"/>
          </a:xfrm>
          <a:prstGeom prst="rect">
            <a:avLst/>
          </a:prstGeom>
          <a:solidFill>
            <a:srgbClr val="053D57">
              <a:alpha val="89804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762000" y="4267200"/>
            <a:ext cx="4076700" cy="5067300"/>
          </a:xfrm>
          <a:prstGeom prst="rect">
            <a:avLst/>
          </a:prstGeom>
          <a:solidFill>
            <a:srgbClr val="F8FBFD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762000" y="4267200"/>
            <a:ext cx="4076700" cy="2286000"/>
          </a:xfrm>
          <a:prstGeom prst="rect">
            <a:avLst/>
          </a:prstGeom>
          <a:solidFill>
            <a:srgbClr val="053D57">
              <a:alpha val="19608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55321" y="5087303"/>
            <a:ext cx="3690058" cy="550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0"/>
              </a:lnSpc>
            </a:pPr>
            <a:r>
              <a:rPr lang="en-US" sz="3000" spc="330">
                <a:solidFill>
                  <a:srgbClr val="053D5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DECENT WORK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1715" y="6514172"/>
            <a:ext cx="3997270" cy="2585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1"/>
              </a:lnSpc>
            </a:pPr>
            <a:r>
              <a:rPr lang="en-US" sz="3400" spc="34">
                <a:solidFill>
                  <a:srgbClr val="053D5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Approximately </a:t>
            </a:r>
          </a:p>
          <a:p>
            <a:pPr algn="ctr">
              <a:lnSpc>
                <a:spcPts val="5101"/>
              </a:lnSpc>
            </a:pPr>
            <a:r>
              <a:rPr lang="en-US" sz="3400" b="1" spc="34">
                <a:solidFill>
                  <a:srgbClr val="053D57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3%</a:t>
            </a:r>
            <a:r>
              <a:rPr lang="en-US" sz="3400" spc="34">
                <a:solidFill>
                  <a:srgbClr val="053D5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algn="ctr">
              <a:lnSpc>
                <a:spcPts val="5101"/>
              </a:lnSpc>
            </a:pPr>
            <a:r>
              <a:rPr lang="en-US" sz="3400" spc="34">
                <a:solidFill>
                  <a:srgbClr val="053D5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fishers surveyed.</a:t>
            </a:r>
          </a:p>
        </p:txBody>
      </p:sp>
      <p:sp>
        <p:nvSpPr>
          <p:cNvPr id="9" name="AutoShape 9"/>
          <p:cNvSpPr/>
          <p:nvPr/>
        </p:nvSpPr>
        <p:spPr>
          <a:xfrm>
            <a:off x="4991100" y="4267200"/>
            <a:ext cx="4076700" cy="5067300"/>
          </a:xfrm>
          <a:prstGeom prst="rect">
            <a:avLst/>
          </a:prstGeom>
          <a:solidFill>
            <a:srgbClr val="F8FBFD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4991100" y="4267200"/>
            <a:ext cx="4076700" cy="2286000"/>
          </a:xfrm>
          <a:prstGeom prst="rect">
            <a:avLst/>
          </a:prstGeom>
          <a:solidFill>
            <a:srgbClr val="053D57">
              <a:alpha val="19608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184421" y="4796790"/>
            <a:ext cx="3690058" cy="113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0"/>
              </a:lnSpc>
            </a:pPr>
            <a:r>
              <a:rPr lang="en-US" sz="3000" spc="330">
                <a:solidFill>
                  <a:srgbClr val="053D5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LABOUR ABUSES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44911" y="6457950"/>
            <a:ext cx="3769079" cy="253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399" spc="33">
                <a:solidFill>
                  <a:srgbClr val="053D5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Approximately </a:t>
            </a:r>
            <a:r>
              <a:rPr lang="en-US" sz="3399" b="1" spc="33">
                <a:solidFill>
                  <a:srgbClr val="053D57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19% </a:t>
            </a:r>
          </a:p>
          <a:p>
            <a:pPr algn="ctr">
              <a:lnSpc>
                <a:spcPts val="5099"/>
              </a:lnSpc>
            </a:pPr>
            <a:r>
              <a:rPr lang="en-US" sz="3399" spc="33">
                <a:solidFill>
                  <a:srgbClr val="053D5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fishers surveyed.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20200" y="4267200"/>
            <a:ext cx="4076700" cy="5067300"/>
          </a:xfrm>
          <a:prstGeom prst="rect">
            <a:avLst/>
          </a:prstGeom>
          <a:solidFill>
            <a:srgbClr val="F8FBFD"/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>
            <a:off x="9220200" y="4267200"/>
            <a:ext cx="4076700" cy="2286000"/>
          </a:xfrm>
          <a:prstGeom prst="rect">
            <a:avLst/>
          </a:prstGeom>
          <a:solidFill>
            <a:srgbClr val="053D57">
              <a:alpha val="19608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9413521" y="4796790"/>
            <a:ext cx="3690058" cy="113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0"/>
              </a:lnSpc>
            </a:pPr>
            <a:r>
              <a:rPr lang="en-US" sz="3000" spc="330">
                <a:solidFill>
                  <a:srgbClr val="053D5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LABOUR EXPLOITATION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58300" y="6457950"/>
            <a:ext cx="4007347" cy="253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399" spc="33">
                <a:solidFill>
                  <a:srgbClr val="053D5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Approximately </a:t>
            </a:r>
            <a:r>
              <a:rPr lang="en-US" sz="3399" b="1" spc="33">
                <a:solidFill>
                  <a:srgbClr val="053D57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67% </a:t>
            </a:r>
          </a:p>
          <a:p>
            <a:pPr algn="ctr">
              <a:lnSpc>
                <a:spcPts val="5099"/>
              </a:lnSpc>
            </a:pPr>
            <a:r>
              <a:rPr lang="en-US" sz="3399" spc="33">
                <a:solidFill>
                  <a:srgbClr val="053D5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fishers surveyed.</a:t>
            </a:r>
          </a:p>
        </p:txBody>
      </p:sp>
      <p:sp>
        <p:nvSpPr>
          <p:cNvPr id="17" name="AutoShape 17"/>
          <p:cNvSpPr/>
          <p:nvPr/>
        </p:nvSpPr>
        <p:spPr>
          <a:xfrm>
            <a:off x="13449300" y="4267200"/>
            <a:ext cx="4076700" cy="5067300"/>
          </a:xfrm>
          <a:prstGeom prst="rect">
            <a:avLst/>
          </a:prstGeom>
          <a:solidFill>
            <a:srgbClr val="F8FBFD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AutoShape 18"/>
          <p:cNvSpPr/>
          <p:nvPr/>
        </p:nvSpPr>
        <p:spPr>
          <a:xfrm>
            <a:off x="13449300" y="4267200"/>
            <a:ext cx="4076700" cy="2286000"/>
          </a:xfrm>
          <a:prstGeom prst="rect">
            <a:avLst/>
          </a:prstGeom>
          <a:solidFill>
            <a:srgbClr val="053D57">
              <a:alpha val="19608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3642621" y="4405313"/>
            <a:ext cx="3690058" cy="1924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5"/>
              </a:lnSpc>
            </a:pPr>
            <a:r>
              <a:rPr lang="en-US" sz="2500" spc="275">
                <a:solidFill>
                  <a:srgbClr val="053D5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FORCED LABOUR</a:t>
            </a:r>
          </a:p>
          <a:p>
            <a:pPr algn="ctr">
              <a:lnSpc>
                <a:spcPts val="3825"/>
              </a:lnSpc>
            </a:pPr>
            <a:r>
              <a:rPr lang="en-US" sz="2500" spc="275">
                <a:solidFill>
                  <a:srgbClr val="053D5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&amp; </a:t>
            </a:r>
          </a:p>
          <a:p>
            <a:pPr algn="ctr">
              <a:lnSpc>
                <a:spcPts val="3825"/>
              </a:lnSpc>
            </a:pPr>
            <a:r>
              <a:rPr lang="en-US" sz="2500" spc="275">
                <a:solidFill>
                  <a:srgbClr val="053D5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HUMAN TRAFFICKING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565011" y="6457950"/>
            <a:ext cx="3845279" cy="253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399" spc="33">
                <a:solidFill>
                  <a:srgbClr val="053D5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Approximately </a:t>
            </a:r>
            <a:r>
              <a:rPr lang="en-US" sz="3399" b="1" spc="33">
                <a:solidFill>
                  <a:srgbClr val="053D57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11% </a:t>
            </a:r>
          </a:p>
          <a:p>
            <a:pPr algn="ctr">
              <a:lnSpc>
                <a:spcPts val="5099"/>
              </a:lnSpc>
            </a:pPr>
            <a:r>
              <a:rPr lang="en-US" sz="3399" spc="33">
                <a:solidFill>
                  <a:srgbClr val="053D5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fishers surveyed.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9011982" y="-401130"/>
            <a:ext cx="9289170" cy="11089261"/>
          </a:xfrm>
          <a:prstGeom prst="rect">
            <a:avLst/>
          </a:prstGeom>
          <a:solidFill>
            <a:srgbClr val="F8FBFD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7259300" y="9084457"/>
            <a:ext cx="4436739" cy="173843"/>
          </a:xfrm>
          <a:prstGeom prst="rect">
            <a:avLst/>
          </a:prstGeom>
          <a:solidFill>
            <a:srgbClr val="053D57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-3408039" y="1028700"/>
            <a:ext cx="4436739" cy="173843"/>
          </a:xfrm>
          <a:prstGeom prst="rect">
            <a:avLst/>
          </a:prstGeom>
          <a:solidFill>
            <a:srgbClr val="F8FBFD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326497" y="479678"/>
            <a:ext cx="8660142" cy="9327643"/>
            <a:chOff x="0" y="0"/>
            <a:chExt cx="11546856" cy="12436858"/>
          </a:xfrm>
        </p:grpSpPr>
        <p:sp>
          <p:nvSpPr>
            <p:cNvPr id="7" name="TextBox 7"/>
            <p:cNvSpPr txBox="1"/>
            <p:nvPr/>
          </p:nvSpPr>
          <p:spPr>
            <a:xfrm>
              <a:off x="0" y="973359"/>
              <a:ext cx="11516230" cy="114634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44234" lvl="1" indent="-272117" algn="l">
                <a:lnSpc>
                  <a:spcPts val="3781"/>
                </a:lnSpc>
                <a:buFont typeface="Arial"/>
                <a:buChar char="•"/>
              </a:pPr>
              <a:r>
                <a:rPr lang="en-US" sz="2520" spc="25">
                  <a:solidFill>
                    <a:srgbClr val="053D57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The most frequently occurring violation in each of the deficit categories was related to wages</a:t>
              </a:r>
            </a:p>
            <a:p>
              <a:pPr marL="544234" lvl="1" indent="-272117" algn="l">
                <a:lnSpc>
                  <a:spcPts val="3781"/>
                </a:lnSpc>
                <a:buFont typeface="Arial"/>
                <a:buChar char="•"/>
              </a:pPr>
              <a:r>
                <a:rPr lang="en-US" sz="2520" spc="25">
                  <a:solidFill>
                    <a:srgbClr val="053D57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Adequate rest remains a significant challenge</a:t>
              </a:r>
            </a:p>
            <a:p>
              <a:pPr marL="544234" lvl="1" indent="-272117" algn="l">
                <a:lnSpc>
                  <a:spcPts val="3781"/>
                </a:lnSpc>
                <a:buFont typeface="Arial"/>
                <a:buChar char="•"/>
              </a:pPr>
              <a:r>
                <a:rPr lang="en-US" sz="2520" spc="25">
                  <a:solidFill>
                    <a:srgbClr val="053D57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Recruitment costs appear to be increasing</a:t>
              </a:r>
            </a:p>
            <a:p>
              <a:pPr marL="544234" lvl="1" indent="-272117" algn="l">
                <a:lnSpc>
                  <a:spcPts val="3781"/>
                </a:lnSpc>
                <a:buFont typeface="Arial"/>
                <a:buChar char="•"/>
              </a:pPr>
              <a:r>
                <a:rPr lang="en-US" sz="2520" spc="25">
                  <a:solidFill>
                    <a:srgbClr val="053D57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Manifestations of ILO forced labor indicators unique to fishing</a:t>
              </a:r>
            </a:p>
            <a:p>
              <a:pPr marL="544234" lvl="1" indent="-272117" algn="l">
                <a:lnSpc>
                  <a:spcPts val="3781"/>
                </a:lnSpc>
                <a:buFont typeface="Arial"/>
                <a:buChar char="•"/>
              </a:pPr>
              <a:r>
                <a:rPr lang="en-US" sz="2520" spc="25">
                  <a:solidFill>
                    <a:srgbClr val="053D57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Increasing number of nationalities onboard a single vessel</a:t>
              </a:r>
            </a:p>
            <a:p>
              <a:pPr marL="544234" lvl="1" indent="-272117" algn="l">
                <a:lnSpc>
                  <a:spcPts val="3781"/>
                </a:lnSpc>
                <a:buFont typeface="Arial"/>
                <a:buChar char="•"/>
              </a:pPr>
              <a:r>
                <a:rPr lang="en-US" sz="2520" spc="25">
                  <a:solidFill>
                    <a:srgbClr val="053D57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Immigration precarity was the most significant predictor of labour abuses, exploitation, and forced labour</a:t>
              </a:r>
            </a:p>
            <a:p>
              <a:pPr marL="544234" lvl="1" indent="-272117" algn="l">
                <a:lnSpc>
                  <a:spcPts val="3781"/>
                </a:lnSpc>
                <a:buFont typeface="Arial"/>
                <a:buChar char="•"/>
              </a:pPr>
              <a:r>
                <a:rPr lang="en-US" sz="2520" spc="25">
                  <a:solidFill>
                    <a:srgbClr val="053D57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Only 7% of the sample reported being  interviewed about their working conditions by an inspector (and less than one quarter of them reported being interviewed in their preferred language)</a:t>
              </a:r>
            </a:p>
            <a:p>
              <a:pPr marL="544234" lvl="1" indent="-272117" algn="l">
                <a:lnSpc>
                  <a:spcPts val="3781"/>
                </a:lnSpc>
                <a:buFont typeface="Arial"/>
                <a:buChar char="•"/>
              </a:pPr>
              <a:r>
                <a:rPr lang="en-US" sz="2520" spc="25">
                  <a:solidFill>
                    <a:srgbClr val="053D57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Disincentivized from reporting grievances</a:t>
              </a:r>
            </a:p>
            <a:p>
              <a:pPr marL="544234" lvl="1" indent="-272117" algn="l">
                <a:lnSpc>
                  <a:spcPts val="3781"/>
                </a:lnSpc>
                <a:buFont typeface="Arial"/>
                <a:buChar char="•"/>
              </a:pPr>
              <a:r>
                <a:rPr lang="en-US" sz="2520" spc="25">
                  <a:solidFill>
                    <a:srgbClr val="053D57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Mental health concerns widely reported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42875"/>
              <a:ext cx="11546856" cy="9694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28"/>
                </a:lnSpc>
              </a:pPr>
              <a:r>
                <a:rPr lang="en-US" sz="4071" b="1" spc="447">
                  <a:solidFill>
                    <a:srgbClr val="053D57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KEY FINDINGS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5" t="-34300" r="-21398" b="-1013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449266" y="4041459"/>
            <a:ext cx="15389468" cy="1857848"/>
            <a:chOff x="0" y="0"/>
            <a:chExt cx="20519291" cy="2477131"/>
          </a:xfrm>
        </p:grpSpPr>
        <p:sp>
          <p:nvSpPr>
            <p:cNvPr id="4" name="AutoShape 4"/>
            <p:cNvSpPr/>
            <p:nvPr/>
          </p:nvSpPr>
          <p:spPr>
            <a:xfrm>
              <a:off x="347208" y="2245340"/>
              <a:ext cx="19824874" cy="231790"/>
            </a:xfrm>
            <a:prstGeom prst="rect">
              <a:avLst/>
            </a:prstGeom>
            <a:solidFill>
              <a:srgbClr val="F8FB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0"/>
              <a:ext cx="20519291" cy="17259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720"/>
                </a:lnSpc>
              </a:pPr>
              <a:r>
                <a:rPr lang="en-US" sz="9000" b="1" spc="630">
                  <a:solidFill>
                    <a:srgbClr val="F8FBFD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THANK YOU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760442" y="6187374"/>
            <a:ext cx="4898157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 err="1">
                <a:solidFill>
                  <a:srgbClr val="F8FBFD"/>
                </a:solidFill>
                <a:latin typeface="Artegra Sans"/>
                <a:ea typeface="Artegra Sans"/>
                <a:cs typeface="Artegra Sans"/>
                <a:sym typeface="Artegra Sans"/>
              </a:rPr>
              <a:t>jessica.sparks@tufts.edu</a:t>
            </a:r>
            <a:endParaRPr lang="en-US" sz="3200" dirty="0">
              <a:solidFill>
                <a:srgbClr val="F8FBFD"/>
              </a:solidFill>
              <a:latin typeface="Artegra Sans"/>
              <a:ea typeface="Artegra Sans"/>
              <a:cs typeface="Artegra Sans"/>
              <a:sym typeface="Artegr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Macintosh PowerPoint</Application>
  <PresentationFormat>Custom</PresentationFormat>
  <Paragraphs>140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Montserrat Light Bold</vt:lpstr>
      <vt:lpstr>Montserrat Classic Bold</vt:lpstr>
      <vt:lpstr>Arial</vt:lpstr>
      <vt:lpstr>Open Sans</vt:lpstr>
      <vt:lpstr>Montserrat Classic</vt:lpstr>
      <vt:lpstr>Calibri</vt:lpstr>
      <vt:lpstr>Artegra Sans</vt:lpstr>
      <vt:lpstr>Montserrat Light</vt:lpstr>
      <vt:lpstr>Montserrat Light Italics</vt:lpstr>
      <vt:lpstr>Open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 talk</dc:title>
  <cp:lastModifiedBy>Sparks, Jessica L.</cp:lastModifiedBy>
  <cp:revision>2</cp:revision>
  <dcterms:created xsi:type="dcterms:W3CDTF">2006-08-16T00:00:00Z</dcterms:created>
  <dcterms:modified xsi:type="dcterms:W3CDTF">2025-04-28T19:31:22Z</dcterms:modified>
  <dc:identifier>DAGl8pIa2QU</dc:identifier>
</cp:coreProperties>
</file>