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321" r:id="rId5"/>
    <p:sldId id="322" r:id="rId6"/>
    <p:sldId id="323" r:id="rId7"/>
    <p:sldId id="376" r:id="rId8"/>
    <p:sldId id="326" r:id="rId9"/>
    <p:sldId id="325" r:id="rId10"/>
    <p:sldId id="327" r:id="rId11"/>
    <p:sldId id="382" r:id="rId12"/>
    <p:sldId id="384" r:id="rId13"/>
    <p:sldId id="383" r:id="rId14"/>
    <p:sldId id="365" r:id="rId15"/>
    <p:sldId id="368" r:id="rId16"/>
    <p:sldId id="381" r:id="rId17"/>
  </p:sldIdLst>
  <p:sldSz cx="18288000" cy="10287000"/>
  <p:notesSz cx="6954838" cy="9240838"/>
  <p:embeddedFontLst>
    <p:embeddedFont>
      <p:font typeface="Aptos" panose="020B0004020202020204" pitchFamily="34" charset="0"/>
      <p:regular r:id="rId19"/>
      <p:bold r:id="rId20"/>
    </p:embeddedFont>
    <p:embeddedFont>
      <p:font typeface="Bahnschrift Light" panose="020B0502040204020203" pitchFamily="3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ntury" panose="02040604050505020304" pitchFamily="18" charset="0"/>
      <p:regular r:id="rId26"/>
    </p:embeddedFont>
    <p:embeddedFont>
      <p:font typeface="Helvetica" panose="020B0604020202020204" pitchFamily="34" charset="0"/>
      <p:regular r:id="rId27"/>
      <p:bold r:id="rId28"/>
      <p:italic r:id="rId29"/>
      <p:boldItalic r:id="rId30"/>
    </p:embeddedFont>
    <p:embeddedFont>
      <p:font typeface="Open Sans 1" panose="020B0604020202020204" charset="0"/>
      <p:regular r:id="rId31"/>
    </p:embeddedFont>
    <p:embeddedFont>
      <p:font typeface="Open Sans 1 Bold" panose="020B0604020202020204" charset="0"/>
      <p:regular r:id="rId32"/>
      <p:bold r:id="rId33"/>
    </p:embeddedFont>
    <p:embeddedFont>
      <p:font typeface="Open Sans 2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07948B-EC33-C2B9-F35A-9898CE428050}" name="Findley, Trevor" initials="FT" userId="S::tfindley@law.harvard.edu::71665a91-3c5f-4e42-935a-de1239d22b07" providerId="AD"/>
  <p188:author id="{D8589092-F2E1-B215-F550-65319D6DF948}" name="Plekenpol, Regan" initials="PR" userId="S::rplekenpol@law.harvard.edu::94f37b00-6d4a-4e40-bebf-3ca7e2f9c0aa" providerId="AD"/>
  <p188:author id="{08C5EDC1-8DC1-8F8A-D33B-34B2CB7AEBBB}" name="Broad Leib, Emily" initials="BE" userId="S::ebroad@law.harvard.edu::262872a2-ba0c-4e1a-8307-d4cd4fdd8d8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ad Leib, Emily" initials="BLE" lastIdx="1" clrIdx="0">
    <p:extLst>
      <p:ext uri="{19B8F6BF-5375-455C-9EA6-DF929625EA0E}">
        <p15:presenceInfo xmlns:p15="http://schemas.microsoft.com/office/powerpoint/2012/main" userId="S-1-5-21-2143970516-1187185398-5522801-52919" providerId="AD"/>
      </p:ext>
    </p:extLst>
  </p:cmAuthor>
  <p:cmAuthor id="2" name="Plekenpol, Regan" initials="PR" lastIdx="5" clrIdx="1">
    <p:extLst>
      <p:ext uri="{19B8F6BF-5375-455C-9EA6-DF929625EA0E}">
        <p15:presenceInfo xmlns:p15="http://schemas.microsoft.com/office/powerpoint/2012/main" userId="S-1-5-21-2143970516-1187185398-5522801-54326" providerId="AD"/>
      </p:ext>
    </p:extLst>
  </p:cmAuthor>
  <p:cmAuthor id="3" name="Broad Leib, Emily" initials="BE" lastIdx="9" clrIdx="2">
    <p:extLst>
      <p:ext uri="{19B8F6BF-5375-455C-9EA6-DF929625EA0E}">
        <p15:presenceInfo xmlns:p15="http://schemas.microsoft.com/office/powerpoint/2012/main" userId="S::ebroad@law.harvard.edu::262872a2-ba0c-4e1a-8307-d4cd4fdd8d8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163"/>
    <a:srgbClr val="AE2840"/>
    <a:srgbClr val="666666"/>
    <a:srgbClr val="C00000"/>
    <a:srgbClr val="DAB059"/>
    <a:srgbClr val="B9B9B9"/>
    <a:srgbClr val="FFFFFF"/>
    <a:srgbClr val="457C32"/>
    <a:srgbClr val="F37121"/>
    <a:srgbClr val="EFC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083" autoAdjust="0"/>
  </p:normalViewPr>
  <p:slideViewPr>
    <p:cSldViewPr snapToGrid="0">
      <p:cViewPr varScale="1">
        <p:scale>
          <a:sx n="26" d="100"/>
          <a:sy n="26" d="100"/>
        </p:scale>
        <p:origin x="9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ad Leib, Emily" userId="262872a2-ba0c-4e1a-8307-d4cd4fdd8d8f" providerId="ADAL" clId="{B610A677-A622-4464-B1A9-61B0BECB83FD}"/>
    <pc:docChg chg="modSld">
      <pc:chgData name="Broad Leib, Emily" userId="262872a2-ba0c-4e1a-8307-d4cd4fdd8d8f" providerId="ADAL" clId="{B610A677-A622-4464-B1A9-61B0BECB83FD}" dt="2025-05-02T01:48:20.059" v="11" actId="1035"/>
      <pc:docMkLst>
        <pc:docMk/>
      </pc:docMkLst>
      <pc:sldChg chg="modSp mod">
        <pc:chgData name="Broad Leib, Emily" userId="262872a2-ba0c-4e1a-8307-d4cd4fdd8d8f" providerId="ADAL" clId="{B610A677-A622-4464-B1A9-61B0BECB83FD}" dt="2025-05-02T01:48:20.059" v="11" actId="1035"/>
        <pc:sldMkLst>
          <pc:docMk/>
          <pc:sldMk cId="394003039" sldId="321"/>
        </pc:sldMkLst>
        <pc:spChg chg="mod">
          <ac:chgData name="Broad Leib, Emily" userId="262872a2-ba0c-4e1a-8307-d4cd4fdd8d8f" providerId="ADAL" clId="{B610A677-A622-4464-B1A9-61B0BECB83FD}" dt="2025-05-02T01:48:20.059" v="11" actId="1035"/>
          <ac:spMkLst>
            <pc:docMk/>
            <pc:sldMk cId="394003039" sldId="321"/>
            <ac:spMk id="3" creationId="{07F2C239-5D00-2959-E0D4-E91327220B4B}"/>
          </ac:spMkLst>
        </pc:spChg>
      </pc:sldChg>
      <pc:sldChg chg="modNotesTx">
        <pc:chgData name="Broad Leib, Emily" userId="262872a2-ba0c-4e1a-8307-d4cd4fdd8d8f" providerId="ADAL" clId="{B610A677-A622-4464-B1A9-61B0BECB83FD}" dt="2025-05-02T01:45:35.812" v="0" actId="6549"/>
        <pc:sldMkLst>
          <pc:docMk/>
          <pc:sldMk cId="3051373396" sldId="322"/>
        </pc:sldMkLst>
      </pc:sldChg>
      <pc:sldChg chg="modNotesTx">
        <pc:chgData name="Broad Leib, Emily" userId="262872a2-ba0c-4e1a-8307-d4cd4fdd8d8f" providerId="ADAL" clId="{B610A677-A622-4464-B1A9-61B0BECB83FD}" dt="2025-05-02T01:45:37.490" v="1" actId="6549"/>
        <pc:sldMkLst>
          <pc:docMk/>
          <pc:sldMk cId="3279151353" sldId="323"/>
        </pc:sldMkLst>
      </pc:sldChg>
      <pc:sldChg chg="modNotesTx">
        <pc:chgData name="Broad Leib, Emily" userId="262872a2-ba0c-4e1a-8307-d4cd4fdd8d8f" providerId="ADAL" clId="{B610A677-A622-4464-B1A9-61B0BECB83FD}" dt="2025-05-02T01:45:42.213" v="2" actId="6549"/>
        <pc:sldMkLst>
          <pc:docMk/>
          <pc:sldMk cId="2215361742" sldId="327"/>
        </pc:sldMkLst>
      </pc:sldChg>
      <pc:sldChg chg="modNotesTx">
        <pc:chgData name="Broad Leib, Emily" userId="262872a2-ba0c-4e1a-8307-d4cd4fdd8d8f" providerId="ADAL" clId="{B610A677-A622-4464-B1A9-61B0BECB83FD}" dt="2025-05-02T01:45:51.909" v="6" actId="6549"/>
        <pc:sldMkLst>
          <pc:docMk/>
          <pc:sldMk cId="1774834089" sldId="365"/>
        </pc:sldMkLst>
      </pc:sldChg>
      <pc:sldChg chg="modNotesTx">
        <pc:chgData name="Broad Leib, Emily" userId="262872a2-ba0c-4e1a-8307-d4cd4fdd8d8f" providerId="ADAL" clId="{B610A677-A622-4464-B1A9-61B0BECB83FD}" dt="2025-05-02T01:45:53.792" v="7" actId="6549"/>
        <pc:sldMkLst>
          <pc:docMk/>
          <pc:sldMk cId="286453854" sldId="368"/>
        </pc:sldMkLst>
      </pc:sldChg>
      <pc:sldChg chg="modNotesTx">
        <pc:chgData name="Broad Leib, Emily" userId="262872a2-ba0c-4e1a-8307-d4cd4fdd8d8f" providerId="ADAL" clId="{B610A677-A622-4464-B1A9-61B0BECB83FD}" dt="2025-05-02T01:45:45.226" v="3" actId="6549"/>
        <pc:sldMkLst>
          <pc:docMk/>
          <pc:sldMk cId="715450269" sldId="382"/>
        </pc:sldMkLst>
      </pc:sldChg>
      <pc:sldChg chg="modNotesTx">
        <pc:chgData name="Broad Leib, Emily" userId="262872a2-ba0c-4e1a-8307-d4cd4fdd8d8f" providerId="ADAL" clId="{B610A677-A622-4464-B1A9-61B0BECB83FD}" dt="2025-05-02T01:45:49.823" v="5" actId="6549"/>
        <pc:sldMkLst>
          <pc:docMk/>
          <pc:sldMk cId="508525363" sldId="383"/>
        </pc:sldMkLst>
      </pc:sldChg>
      <pc:sldChg chg="modNotesTx">
        <pc:chgData name="Broad Leib, Emily" userId="262872a2-ba0c-4e1a-8307-d4cd4fdd8d8f" providerId="ADAL" clId="{B610A677-A622-4464-B1A9-61B0BECB83FD}" dt="2025-05-02T01:45:47.564" v="4" actId="6549"/>
        <pc:sldMkLst>
          <pc:docMk/>
          <pc:sldMk cId="1832873124" sldId="384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699182-4C46-4F6E-A6BC-0749F852A9A3}" type="doc">
      <dgm:prSet loTypeId="urn:microsoft.com/office/officeart/2005/8/layout/hList9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1BE12C-334A-4AE8-8696-DB64CD2D8D8E}">
      <dgm:prSet phldrT="[Text]"/>
      <dgm:spPr>
        <a:solidFill>
          <a:srgbClr val="B22940"/>
        </a:solidFill>
      </dgm:spPr>
      <dgm:t>
        <a:bodyPr/>
        <a:lstStyle/>
        <a:p>
          <a:r>
            <a:rPr lang="en-US" b="1" dirty="0"/>
            <a:t>State &amp; Local</a:t>
          </a:r>
        </a:p>
      </dgm:t>
    </dgm:pt>
    <dgm:pt modelId="{CF064A45-5F14-4E72-8D49-DC40A8A4A4CD}" type="parTrans" cxnId="{C0AEDD8A-9D23-401F-A3BA-DD9ED7A4C9A1}">
      <dgm:prSet/>
      <dgm:spPr/>
      <dgm:t>
        <a:bodyPr/>
        <a:lstStyle/>
        <a:p>
          <a:endParaRPr lang="en-US"/>
        </a:p>
      </dgm:t>
    </dgm:pt>
    <dgm:pt modelId="{2F8A3990-8EF0-4FE3-82A3-DA1122FB0FEF}" type="sibTrans" cxnId="{C0AEDD8A-9D23-401F-A3BA-DD9ED7A4C9A1}">
      <dgm:prSet/>
      <dgm:spPr/>
      <dgm:t>
        <a:bodyPr/>
        <a:lstStyle/>
        <a:p>
          <a:endParaRPr lang="en-US"/>
        </a:p>
      </dgm:t>
    </dgm:pt>
    <dgm:pt modelId="{7800897E-BE84-43D0-AC01-0C4EA481EBAD}">
      <dgm:prSet phldrT="[Text]"/>
      <dgm:spPr/>
      <dgm:t>
        <a:bodyPr/>
        <a:lstStyle/>
        <a:p>
          <a:r>
            <a:rPr lang="en-US" dirty="0">
              <a:latin typeface="Calibri"/>
              <a:ea typeface="Calibri"/>
              <a:cs typeface="Calibri"/>
            </a:rPr>
            <a:t>Examples: state bill tracking; technical assistance to state governments</a:t>
          </a:r>
        </a:p>
      </dgm:t>
    </dgm:pt>
    <dgm:pt modelId="{381A404F-C5FF-499A-B2F9-BF67DCF69A16}" type="parTrans" cxnId="{716F6260-6B70-4944-89E6-5F69BBEAEBCB}">
      <dgm:prSet/>
      <dgm:spPr/>
      <dgm:t>
        <a:bodyPr/>
        <a:lstStyle/>
        <a:p>
          <a:endParaRPr lang="en-US"/>
        </a:p>
      </dgm:t>
    </dgm:pt>
    <dgm:pt modelId="{85CB5167-3854-4F94-AF31-9D418F8B2945}" type="sibTrans" cxnId="{716F6260-6B70-4944-89E6-5F69BBEAEBCB}">
      <dgm:prSet/>
      <dgm:spPr/>
      <dgm:t>
        <a:bodyPr/>
        <a:lstStyle/>
        <a:p>
          <a:endParaRPr lang="en-US"/>
        </a:p>
      </dgm:t>
    </dgm:pt>
    <dgm:pt modelId="{DE3AB140-4906-473C-9E67-10868C77E56E}">
      <dgm:prSet phldrT="[Text]"/>
      <dgm:spPr>
        <a:solidFill>
          <a:srgbClr val="D29715"/>
        </a:solidFill>
        <a:ln>
          <a:solidFill>
            <a:schemeClr val="bg1"/>
          </a:solidFill>
        </a:ln>
      </dgm:spPr>
      <dgm:t>
        <a:bodyPr/>
        <a:lstStyle/>
        <a:p>
          <a:pPr rtl="0"/>
          <a:r>
            <a:rPr lang="en-US" b="1" dirty="0">
              <a:latin typeface="Calibri"/>
            </a:rPr>
            <a:t>U.S. National</a:t>
          </a:r>
          <a:endParaRPr lang="en-US" dirty="0"/>
        </a:p>
      </dgm:t>
    </dgm:pt>
    <dgm:pt modelId="{AEFA6362-3A12-4421-89CB-F303D6877C49}" type="parTrans" cxnId="{94B86B8B-968D-42EF-8836-A1E4B1AFB6FD}">
      <dgm:prSet/>
      <dgm:spPr/>
      <dgm:t>
        <a:bodyPr/>
        <a:lstStyle/>
        <a:p>
          <a:endParaRPr lang="en-US"/>
        </a:p>
      </dgm:t>
    </dgm:pt>
    <dgm:pt modelId="{2ED2F254-89EF-4148-A091-A00CD04FC846}" type="sibTrans" cxnId="{94B86B8B-968D-42EF-8836-A1E4B1AFB6FD}">
      <dgm:prSet/>
      <dgm:spPr/>
      <dgm:t>
        <a:bodyPr/>
        <a:lstStyle/>
        <a:p>
          <a:endParaRPr lang="en-US"/>
        </a:p>
      </dgm:t>
    </dgm:pt>
    <dgm:pt modelId="{9F36626D-8456-4C07-B734-7F16FB23C4D5}">
      <dgm:prSet phldrT="[Text]"/>
      <dgm:spPr/>
      <dgm:t>
        <a:bodyPr/>
        <a:lstStyle/>
        <a:p>
          <a:pPr rtl="0"/>
          <a:r>
            <a:rPr lang="en-US">
              <a:latin typeface="Calibri"/>
              <a:ea typeface="Calibri"/>
              <a:cs typeface="Calibri"/>
            </a:rPr>
            <a:t>Examples: Zero Food Waste Coalition, </a:t>
          </a:r>
          <a:r>
            <a:rPr lang="en-US" i="1" dirty="0">
              <a:latin typeface="Calibri"/>
              <a:ea typeface="Calibri"/>
              <a:cs typeface="Calibri"/>
            </a:rPr>
            <a:t>Opportunities to Reduce Food Waste in the Farm Bill</a:t>
          </a:r>
          <a:endParaRPr lang="en-US" dirty="0">
            <a:latin typeface="Calibri"/>
            <a:ea typeface="Calibri"/>
            <a:cs typeface="Calibri"/>
          </a:endParaRPr>
        </a:p>
      </dgm:t>
    </dgm:pt>
    <dgm:pt modelId="{2F995789-D447-4F63-B4BE-D28B774A9ABE}" type="parTrans" cxnId="{357DB92C-B981-404C-B7D2-CDB5A53675AA}">
      <dgm:prSet/>
      <dgm:spPr/>
      <dgm:t>
        <a:bodyPr/>
        <a:lstStyle/>
        <a:p>
          <a:endParaRPr lang="en-US"/>
        </a:p>
      </dgm:t>
    </dgm:pt>
    <dgm:pt modelId="{C2BE850D-A63C-48CF-BE53-6BF80BE44D6F}" type="sibTrans" cxnId="{357DB92C-B981-404C-B7D2-CDB5A53675AA}">
      <dgm:prSet/>
      <dgm:spPr/>
      <dgm:t>
        <a:bodyPr/>
        <a:lstStyle/>
        <a:p>
          <a:endParaRPr lang="en-US"/>
        </a:p>
      </dgm:t>
    </dgm:pt>
    <dgm:pt modelId="{F6F3FF57-4E1F-48CF-9F27-B7D3D3563F34}">
      <dgm:prSet phldrT="[Text]"/>
      <dgm:spPr>
        <a:solidFill>
          <a:srgbClr val="155163"/>
        </a:solidFill>
      </dgm:spPr>
      <dgm:t>
        <a:bodyPr/>
        <a:lstStyle/>
        <a:p>
          <a:r>
            <a:rPr lang="en-US" b="1" dirty="0"/>
            <a:t>Global</a:t>
          </a:r>
        </a:p>
      </dgm:t>
    </dgm:pt>
    <dgm:pt modelId="{E64517E2-248E-49F8-93A8-0DAD1530C5FE}" type="parTrans" cxnId="{2668E5E9-D5E9-447A-A95C-5B86CB1BBC02}">
      <dgm:prSet/>
      <dgm:spPr/>
      <dgm:t>
        <a:bodyPr/>
        <a:lstStyle/>
        <a:p>
          <a:endParaRPr lang="en-US"/>
        </a:p>
      </dgm:t>
    </dgm:pt>
    <dgm:pt modelId="{F730B2FB-6922-4EFA-B6CE-C1C057FF5F4F}" type="sibTrans" cxnId="{2668E5E9-D5E9-447A-A95C-5B86CB1BBC02}">
      <dgm:prSet/>
      <dgm:spPr/>
      <dgm:t>
        <a:bodyPr/>
        <a:lstStyle/>
        <a:p>
          <a:endParaRPr lang="en-US"/>
        </a:p>
      </dgm:t>
    </dgm:pt>
    <dgm:pt modelId="{6EA13A5B-9B51-4D17-9768-9FD0738EA69F}">
      <dgm:prSet phldrT="[Text]"/>
      <dgm:spPr/>
      <dgm:t>
        <a:bodyPr/>
        <a:lstStyle/>
        <a:p>
          <a:r>
            <a:rPr lang="en-US" dirty="0">
              <a:latin typeface="Calibri"/>
              <a:ea typeface="Calibri"/>
              <a:cs typeface="Calibri"/>
            </a:rPr>
            <a:t>Example: Global Food Donation Policy Atlas</a:t>
          </a:r>
        </a:p>
      </dgm:t>
    </dgm:pt>
    <dgm:pt modelId="{46EC4972-582D-4AD9-9409-28884830305A}" type="parTrans" cxnId="{EDA95B62-28A4-44C0-AEA8-5350419633A3}">
      <dgm:prSet/>
      <dgm:spPr/>
      <dgm:t>
        <a:bodyPr/>
        <a:lstStyle/>
        <a:p>
          <a:endParaRPr lang="en-US"/>
        </a:p>
      </dgm:t>
    </dgm:pt>
    <dgm:pt modelId="{51F23546-D77D-438D-9627-F2D53EDAA308}" type="sibTrans" cxnId="{EDA95B62-28A4-44C0-AEA8-5350419633A3}">
      <dgm:prSet/>
      <dgm:spPr/>
      <dgm:t>
        <a:bodyPr/>
        <a:lstStyle/>
        <a:p>
          <a:endParaRPr lang="en-US"/>
        </a:p>
      </dgm:t>
    </dgm:pt>
    <dgm:pt modelId="{413E750F-056A-4432-8073-72D3F235EA86}" type="pres">
      <dgm:prSet presAssocID="{94699182-4C46-4F6E-A6BC-0749F852A9A3}" presName="list" presStyleCnt="0">
        <dgm:presLayoutVars>
          <dgm:dir/>
          <dgm:animLvl val="lvl"/>
        </dgm:presLayoutVars>
      </dgm:prSet>
      <dgm:spPr/>
    </dgm:pt>
    <dgm:pt modelId="{B634AEB3-73C5-4369-93E5-CD64C83528BA}" type="pres">
      <dgm:prSet presAssocID="{3C1BE12C-334A-4AE8-8696-DB64CD2D8D8E}" presName="posSpace" presStyleCnt="0"/>
      <dgm:spPr/>
    </dgm:pt>
    <dgm:pt modelId="{3A46C643-71D4-418D-B62D-F2F504C73A70}" type="pres">
      <dgm:prSet presAssocID="{3C1BE12C-334A-4AE8-8696-DB64CD2D8D8E}" presName="vertFlow" presStyleCnt="0"/>
      <dgm:spPr/>
    </dgm:pt>
    <dgm:pt modelId="{A907CBC1-BDF5-4691-9BA3-F679431D445E}" type="pres">
      <dgm:prSet presAssocID="{3C1BE12C-334A-4AE8-8696-DB64CD2D8D8E}" presName="topSpace" presStyleCnt="0"/>
      <dgm:spPr/>
    </dgm:pt>
    <dgm:pt modelId="{26386C05-CEAA-4C92-B089-AB9CFD9BACBF}" type="pres">
      <dgm:prSet presAssocID="{3C1BE12C-334A-4AE8-8696-DB64CD2D8D8E}" presName="firstComp" presStyleCnt="0"/>
      <dgm:spPr/>
    </dgm:pt>
    <dgm:pt modelId="{D6159D8A-F168-4C40-95BB-E94926EDDEFD}" type="pres">
      <dgm:prSet presAssocID="{3C1BE12C-334A-4AE8-8696-DB64CD2D8D8E}" presName="firstChild" presStyleLbl="bgAccFollowNode1" presStyleIdx="0" presStyleCnt="3"/>
      <dgm:spPr/>
    </dgm:pt>
    <dgm:pt modelId="{925B3A73-B37E-4C80-AB89-343CF0A5C1F7}" type="pres">
      <dgm:prSet presAssocID="{3C1BE12C-334A-4AE8-8696-DB64CD2D8D8E}" presName="firstChildTx" presStyleLbl="bgAccFollowNode1" presStyleIdx="0" presStyleCnt="3">
        <dgm:presLayoutVars>
          <dgm:bulletEnabled val="1"/>
        </dgm:presLayoutVars>
      </dgm:prSet>
      <dgm:spPr/>
    </dgm:pt>
    <dgm:pt modelId="{80A3C142-ADBC-40A1-8B5A-1764756DD482}" type="pres">
      <dgm:prSet presAssocID="{3C1BE12C-334A-4AE8-8696-DB64CD2D8D8E}" presName="negSpace" presStyleCnt="0"/>
      <dgm:spPr/>
    </dgm:pt>
    <dgm:pt modelId="{39DB54EE-6A1E-43EA-BDF4-BF1FAB7BAA44}" type="pres">
      <dgm:prSet presAssocID="{3C1BE12C-334A-4AE8-8696-DB64CD2D8D8E}" presName="circle" presStyleLbl="node1" presStyleIdx="0" presStyleCnt="3"/>
      <dgm:spPr/>
    </dgm:pt>
    <dgm:pt modelId="{90A4FF51-8808-4477-9C26-F632C39B734A}" type="pres">
      <dgm:prSet presAssocID="{2F8A3990-8EF0-4FE3-82A3-DA1122FB0FEF}" presName="transSpace" presStyleCnt="0"/>
      <dgm:spPr/>
    </dgm:pt>
    <dgm:pt modelId="{194FABCB-D449-43C6-8F6E-78DE9DC1D1D2}" type="pres">
      <dgm:prSet presAssocID="{DE3AB140-4906-473C-9E67-10868C77E56E}" presName="posSpace" presStyleCnt="0"/>
      <dgm:spPr/>
    </dgm:pt>
    <dgm:pt modelId="{AC5987EB-3EAE-40ED-AA4D-7F3A8B6259E4}" type="pres">
      <dgm:prSet presAssocID="{DE3AB140-4906-473C-9E67-10868C77E56E}" presName="vertFlow" presStyleCnt="0"/>
      <dgm:spPr/>
    </dgm:pt>
    <dgm:pt modelId="{8FE733BC-3DD5-4EAF-9530-F8762C0B3E53}" type="pres">
      <dgm:prSet presAssocID="{DE3AB140-4906-473C-9E67-10868C77E56E}" presName="topSpace" presStyleCnt="0"/>
      <dgm:spPr/>
    </dgm:pt>
    <dgm:pt modelId="{DDE01C5F-CF50-4945-A901-757B8862D4C4}" type="pres">
      <dgm:prSet presAssocID="{DE3AB140-4906-473C-9E67-10868C77E56E}" presName="firstComp" presStyleCnt="0"/>
      <dgm:spPr/>
    </dgm:pt>
    <dgm:pt modelId="{EB0281E0-16FD-488E-A152-77DF10FCC59E}" type="pres">
      <dgm:prSet presAssocID="{DE3AB140-4906-473C-9E67-10868C77E56E}" presName="firstChild" presStyleLbl="bgAccFollowNode1" presStyleIdx="1" presStyleCnt="3"/>
      <dgm:spPr/>
    </dgm:pt>
    <dgm:pt modelId="{0BE6B015-D59D-42B0-B275-3FDBBE875DD3}" type="pres">
      <dgm:prSet presAssocID="{DE3AB140-4906-473C-9E67-10868C77E56E}" presName="firstChildTx" presStyleLbl="bgAccFollowNode1" presStyleIdx="1" presStyleCnt="3">
        <dgm:presLayoutVars>
          <dgm:bulletEnabled val="1"/>
        </dgm:presLayoutVars>
      </dgm:prSet>
      <dgm:spPr/>
    </dgm:pt>
    <dgm:pt modelId="{471BD941-CF7F-4E1F-9013-C6E90BF81349}" type="pres">
      <dgm:prSet presAssocID="{DE3AB140-4906-473C-9E67-10868C77E56E}" presName="negSpace" presStyleCnt="0"/>
      <dgm:spPr/>
    </dgm:pt>
    <dgm:pt modelId="{FA38B69E-F9E4-4FE3-9207-9DC7825782D6}" type="pres">
      <dgm:prSet presAssocID="{DE3AB140-4906-473C-9E67-10868C77E56E}" presName="circle" presStyleLbl="node1" presStyleIdx="1" presStyleCnt="3"/>
      <dgm:spPr/>
    </dgm:pt>
    <dgm:pt modelId="{6BB0105D-6D7A-482D-8F2C-F40C55A68DD4}" type="pres">
      <dgm:prSet presAssocID="{2ED2F254-89EF-4148-A091-A00CD04FC846}" presName="transSpace" presStyleCnt="0"/>
      <dgm:spPr/>
    </dgm:pt>
    <dgm:pt modelId="{97CE24CA-45A8-45AC-8474-EDF9E5DEAED7}" type="pres">
      <dgm:prSet presAssocID="{F6F3FF57-4E1F-48CF-9F27-B7D3D3563F34}" presName="posSpace" presStyleCnt="0"/>
      <dgm:spPr/>
    </dgm:pt>
    <dgm:pt modelId="{EC9E709C-D098-4ACB-A88F-7821AE776C29}" type="pres">
      <dgm:prSet presAssocID="{F6F3FF57-4E1F-48CF-9F27-B7D3D3563F34}" presName="vertFlow" presStyleCnt="0"/>
      <dgm:spPr/>
    </dgm:pt>
    <dgm:pt modelId="{02E5472D-B001-4FDC-96BA-02935654B8A5}" type="pres">
      <dgm:prSet presAssocID="{F6F3FF57-4E1F-48CF-9F27-B7D3D3563F34}" presName="topSpace" presStyleCnt="0"/>
      <dgm:spPr/>
    </dgm:pt>
    <dgm:pt modelId="{62961DE1-4210-4573-A023-D97B4F100525}" type="pres">
      <dgm:prSet presAssocID="{F6F3FF57-4E1F-48CF-9F27-B7D3D3563F34}" presName="firstComp" presStyleCnt="0"/>
      <dgm:spPr/>
    </dgm:pt>
    <dgm:pt modelId="{F24D3F8D-C710-46E2-8EE8-E81488EDB493}" type="pres">
      <dgm:prSet presAssocID="{F6F3FF57-4E1F-48CF-9F27-B7D3D3563F34}" presName="firstChild" presStyleLbl="bgAccFollowNode1" presStyleIdx="2" presStyleCnt="3"/>
      <dgm:spPr/>
    </dgm:pt>
    <dgm:pt modelId="{5C5C9D42-6131-43C1-9AE2-55FE078547BF}" type="pres">
      <dgm:prSet presAssocID="{F6F3FF57-4E1F-48CF-9F27-B7D3D3563F34}" presName="firstChildTx" presStyleLbl="bgAccFollowNode1" presStyleIdx="2" presStyleCnt="3">
        <dgm:presLayoutVars>
          <dgm:bulletEnabled val="1"/>
        </dgm:presLayoutVars>
      </dgm:prSet>
      <dgm:spPr/>
    </dgm:pt>
    <dgm:pt modelId="{E5ADB3C2-EFA6-43A2-A096-972E80C65A70}" type="pres">
      <dgm:prSet presAssocID="{F6F3FF57-4E1F-48CF-9F27-B7D3D3563F34}" presName="negSpace" presStyleCnt="0"/>
      <dgm:spPr/>
    </dgm:pt>
    <dgm:pt modelId="{EE31D372-CFF1-40B2-8021-787A892DC15A}" type="pres">
      <dgm:prSet presAssocID="{F6F3FF57-4E1F-48CF-9F27-B7D3D3563F34}" presName="circle" presStyleLbl="node1" presStyleIdx="2" presStyleCnt="3"/>
      <dgm:spPr/>
    </dgm:pt>
  </dgm:ptLst>
  <dgm:cxnLst>
    <dgm:cxn modelId="{706CA818-75C7-4D0A-BDB8-A389D96D016E}" type="presOf" srcId="{9F36626D-8456-4C07-B734-7F16FB23C4D5}" destId="{EB0281E0-16FD-488E-A152-77DF10FCC59E}" srcOrd="0" destOrd="0" presId="urn:microsoft.com/office/officeart/2005/8/layout/hList9"/>
    <dgm:cxn modelId="{357DB92C-B981-404C-B7D2-CDB5A53675AA}" srcId="{DE3AB140-4906-473C-9E67-10868C77E56E}" destId="{9F36626D-8456-4C07-B734-7F16FB23C4D5}" srcOrd="0" destOrd="0" parTransId="{2F995789-D447-4F63-B4BE-D28B774A9ABE}" sibTransId="{C2BE850D-A63C-48CF-BE53-6BF80BE44D6F}"/>
    <dgm:cxn modelId="{B6809A2F-8973-4DE3-A1CB-C29FC18FA2EC}" type="presOf" srcId="{7800897E-BE84-43D0-AC01-0C4EA481EBAD}" destId="{925B3A73-B37E-4C80-AB89-343CF0A5C1F7}" srcOrd="1" destOrd="0" presId="urn:microsoft.com/office/officeart/2005/8/layout/hList9"/>
    <dgm:cxn modelId="{086FD535-DEA9-4F0D-A586-26246AEECA8C}" type="presOf" srcId="{F6F3FF57-4E1F-48CF-9F27-B7D3D3563F34}" destId="{EE31D372-CFF1-40B2-8021-787A892DC15A}" srcOrd="0" destOrd="0" presId="urn:microsoft.com/office/officeart/2005/8/layout/hList9"/>
    <dgm:cxn modelId="{716F6260-6B70-4944-89E6-5F69BBEAEBCB}" srcId="{3C1BE12C-334A-4AE8-8696-DB64CD2D8D8E}" destId="{7800897E-BE84-43D0-AC01-0C4EA481EBAD}" srcOrd="0" destOrd="0" parTransId="{381A404F-C5FF-499A-B2F9-BF67DCF69A16}" sibTransId="{85CB5167-3854-4F94-AF31-9D418F8B2945}"/>
    <dgm:cxn modelId="{EDA95B62-28A4-44C0-AEA8-5350419633A3}" srcId="{F6F3FF57-4E1F-48CF-9F27-B7D3D3563F34}" destId="{6EA13A5B-9B51-4D17-9768-9FD0738EA69F}" srcOrd="0" destOrd="0" parTransId="{46EC4972-582D-4AD9-9409-28884830305A}" sibTransId="{51F23546-D77D-438D-9627-F2D53EDAA308}"/>
    <dgm:cxn modelId="{4D158E69-3709-4EBB-92E4-174CAE9FCFCA}" type="presOf" srcId="{7800897E-BE84-43D0-AC01-0C4EA481EBAD}" destId="{D6159D8A-F168-4C40-95BB-E94926EDDEFD}" srcOrd="0" destOrd="0" presId="urn:microsoft.com/office/officeart/2005/8/layout/hList9"/>
    <dgm:cxn modelId="{C0AEDD8A-9D23-401F-A3BA-DD9ED7A4C9A1}" srcId="{94699182-4C46-4F6E-A6BC-0749F852A9A3}" destId="{3C1BE12C-334A-4AE8-8696-DB64CD2D8D8E}" srcOrd="0" destOrd="0" parTransId="{CF064A45-5F14-4E72-8D49-DC40A8A4A4CD}" sibTransId="{2F8A3990-8EF0-4FE3-82A3-DA1122FB0FEF}"/>
    <dgm:cxn modelId="{568E018B-65CF-4525-BA78-1F2784AA544B}" type="presOf" srcId="{DE3AB140-4906-473C-9E67-10868C77E56E}" destId="{FA38B69E-F9E4-4FE3-9207-9DC7825782D6}" srcOrd="0" destOrd="0" presId="urn:microsoft.com/office/officeart/2005/8/layout/hList9"/>
    <dgm:cxn modelId="{94B86B8B-968D-42EF-8836-A1E4B1AFB6FD}" srcId="{94699182-4C46-4F6E-A6BC-0749F852A9A3}" destId="{DE3AB140-4906-473C-9E67-10868C77E56E}" srcOrd="1" destOrd="0" parTransId="{AEFA6362-3A12-4421-89CB-F303D6877C49}" sibTransId="{2ED2F254-89EF-4148-A091-A00CD04FC846}"/>
    <dgm:cxn modelId="{C295A397-69A9-4539-8D11-E92280C01E22}" type="presOf" srcId="{3C1BE12C-334A-4AE8-8696-DB64CD2D8D8E}" destId="{39DB54EE-6A1E-43EA-BDF4-BF1FAB7BAA44}" srcOrd="0" destOrd="0" presId="urn:microsoft.com/office/officeart/2005/8/layout/hList9"/>
    <dgm:cxn modelId="{3E7C2BC2-C879-4D19-83A3-649B1EB41C3D}" type="presOf" srcId="{6EA13A5B-9B51-4D17-9768-9FD0738EA69F}" destId="{5C5C9D42-6131-43C1-9AE2-55FE078547BF}" srcOrd="1" destOrd="0" presId="urn:microsoft.com/office/officeart/2005/8/layout/hList9"/>
    <dgm:cxn modelId="{08FAD4CA-AEDF-482E-90B0-5A6D607D8246}" type="presOf" srcId="{94699182-4C46-4F6E-A6BC-0749F852A9A3}" destId="{413E750F-056A-4432-8073-72D3F235EA86}" srcOrd="0" destOrd="0" presId="urn:microsoft.com/office/officeart/2005/8/layout/hList9"/>
    <dgm:cxn modelId="{BC8D1FCD-BCAE-40E8-A4F9-E6432EDADAE9}" type="presOf" srcId="{9F36626D-8456-4C07-B734-7F16FB23C4D5}" destId="{0BE6B015-D59D-42B0-B275-3FDBBE875DD3}" srcOrd="1" destOrd="0" presId="urn:microsoft.com/office/officeart/2005/8/layout/hList9"/>
    <dgm:cxn modelId="{2668E5E9-D5E9-447A-A95C-5B86CB1BBC02}" srcId="{94699182-4C46-4F6E-A6BC-0749F852A9A3}" destId="{F6F3FF57-4E1F-48CF-9F27-B7D3D3563F34}" srcOrd="2" destOrd="0" parTransId="{E64517E2-248E-49F8-93A8-0DAD1530C5FE}" sibTransId="{F730B2FB-6922-4EFA-B6CE-C1C057FF5F4F}"/>
    <dgm:cxn modelId="{0C963DEC-16A1-46C7-9D04-E3C4781530FA}" type="presOf" srcId="{6EA13A5B-9B51-4D17-9768-9FD0738EA69F}" destId="{F24D3F8D-C710-46E2-8EE8-E81488EDB493}" srcOrd="0" destOrd="0" presId="urn:microsoft.com/office/officeart/2005/8/layout/hList9"/>
    <dgm:cxn modelId="{255D863B-E2C8-41DC-9C7E-9F46F105D522}" type="presParOf" srcId="{413E750F-056A-4432-8073-72D3F235EA86}" destId="{B634AEB3-73C5-4369-93E5-CD64C83528BA}" srcOrd="0" destOrd="0" presId="urn:microsoft.com/office/officeart/2005/8/layout/hList9"/>
    <dgm:cxn modelId="{C7DB8266-17AE-4FAE-B91A-DC8A958986CA}" type="presParOf" srcId="{413E750F-056A-4432-8073-72D3F235EA86}" destId="{3A46C643-71D4-418D-B62D-F2F504C73A70}" srcOrd="1" destOrd="0" presId="urn:microsoft.com/office/officeart/2005/8/layout/hList9"/>
    <dgm:cxn modelId="{C7CEC326-E05E-4C22-9726-617E361E603D}" type="presParOf" srcId="{3A46C643-71D4-418D-B62D-F2F504C73A70}" destId="{A907CBC1-BDF5-4691-9BA3-F679431D445E}" srcOrd="0" destOrd="0" presId="urn:microsoft.com/office/officeart/2005/8/layout/hList9"/>
    <dgm:cxn modelId="{BC8B1311-8DB2-4299-8DEC-6791ABB5E03A}" type="presParOf" srcId="{3A46C643-71D4-418D-B62D-F2F504C73A70}" destId="{26386C05-CEAA-4C92-B089-AB9CFD9BACBF}" srcOrd="1" destOrd="0" presId="urn:microsoft.com/office/officeart/2005/8/layout/hList9"/>
    <dgm:cxn modelId="{690C57CD-55F1-482E-A39F-7413906C4171}" type="presParOf" srcId="{26386C05-CEAA-4C92-B089-AB9CFD9BACBF}" destId="{D6159D8A-F168-4C40-95BB-E94926EDDEFD}" srcOrd="0" destOrd="0" presId="urn:microsoft.com/office/officeart/2005/8/layout/hList9"/>
    <dgm:cxn modelId="{5A457884-B76F-4813-9509-7D43974713EB}" type="presParOf" srcId="{26386C05-CEAA-4C92-B089-AB9CFD9BACBF}" destId="{925B3A73-B37E-4C80-AB89-343CF0A5C1F7}" srcOrd="1" destOrd="0" presId="urn:microsoft.com/office/officeart/2005/8/layout/hList9"/>
    <dgm:cxn modelId="{CD0C637E-602E-45EB-94B3-6158E45476E5}" type="presParOf" srcId="{413E750F-056A-4432-8073-72D3F235EA86}" destId="{80A3C142-ADBC-40A1-8B5A-1764756DD482}" srcOrd="2" destOrd="0" presId="urn:microsoft.com/office/officeart/2005/8/layout/hList9"/>
    <dgm:cxn modelId="{D7126534-F619-4DD7-B487-E97E5D39613B}" type="presParOf" srcId="{413E750F-056A-4432-8073-72D3F235EA86}" destId="{39DB54EE-6A1E-43EA-BDF4-BF1FAB7BAA44}" srcOrd="3" destOrd="0" presId="urn:microsoft.com/office/officeart/2005/8/layout/hList9"/>
    <dgm:cxn modelId="{DB10734E-0820-4F1C-9987-444F53CACE94}" type="presParOf" srcId="{413E750F-056A-4432-8073-72D3F235EA86}" destId="{90A4FF51-8808-4477-9C26-F632C39B734A}" srcOrd="4" destOrd="0" presId="urn:microsoft.com/office/officeart/2005/8/layout/hList9"/>
    <dgm:cxn modelId="{46F5E77A-BB29-4C7E-A2E7-B851FBACA1CC}" type="presParOf" srcId="{413E750F-056A-4432-8073-72D3F235EA86}" destId="{194FABCB-D449-43C6-8F6E-78DE9DC1D1D2}" srcOrd="5" destOrd="0" presId="urn:microsoft.com/office/officeart/2005/8/layout/hList9"/>
    <dgm:cxn modelId="{0F16638D-17ED-4A10-BBCD-3E7AF0DC56C4}" type="presParOf" srcId="{413E750F-056A-4432-8073-72D3F235EA86}" destId="{AC5987EB-3EAE-40ED-AA4D-7F3A8B6259E4}" srcOrd="6" destOrd="0" presId="urn:microsoft.com/office/officeart/2005/8/layout/hList9"/>
    <dgm:cxn modelId="{1E581FF7-FE08-4BD4-A3D9-9337ED29B3E2}" type="presParOf" srcId="{AC5987EB-3EAE-40ED-AA4D-7F3A8B6259E4}" destId="{8FE733BC-3DD5-4EAF-9530-F8762C0B3E53}" srcOrd="0" destOrd="0" presId="urn:microsoft.com/office/officeart/2005/8/layout/hList9"/>
    <dgm:cxn modelId="{96C77E87-D134-42BF-B641-DA5914613CAA}" type="presParOf" srcId="{AC5987EB-3EAE-40ED-AA4D-7F3A8B6259E4}" destId="{DDE01C5F-CF50-4945-A901-757B8862D4C4}" srcOrd="1" destOrd="0" presId="urn:microsoft.com/office/officeart/2005/8/layout/hList9"/>
    <dgm:cxn modelId="{93538790-C000-4A55-B6EA-FD5E5FAF459F}" type="presParOf" srcId="{DDE01C5F-CF50-4945-A901-757B8862D4C4}" destId="{EB0281E0-16FD-488E-A152-77DF10FCC59E}" srcOrd="0" destOrd="0" presId="urn:microsoft.com/office/officeart/2005/8/layout/hList9"/>
    <dgm:cxn modelId="{00A51CB4-0D1D-4C3B-9264-C566FDFDDA4A}" type="presParOf" srcId="{DDE01C5F-CF50-4945-A901-757B8862D4C4}" destId="{0BE6B015-D59D-42B0-B275-3FDBBE875DD3}" srcOrd="1" destOrd="0" presId="urn:microsoft.com/office/officeart/2005/8/layout/hList9"/>
    <dgm:cxn modelId="{2E090DE3-9CA1-4EBA-9B28-187F0309FDC2}" type="presParOf" srcId="{413E750F-056A-4432-8073-72D3F235EA86}" destId="{471BD941-CF7F-4E1F-9013-C6E90BF81349}" srcOrd="7" destOrd="0" presId="urn:microsoft.com/office/officeart/2005/8/layout/hList9"/>
    <dgm:cxn modelId="{674A0E9A-70FF-49D0-8A4B-508DA75B1E58}" type="presParOf" srcId="{413E750F-056A-4432-8073-72D3F235EA86}" destId="{FA38B69E-F9E4-4FE3-9207-9DC7825782D6}" srcOrd="8" destOrd="0" presId="urn:microsoft.com/office/officeart/2005/8/layout/hList9"/>
    <dgm:cxn modelId="{C63446C7-0714-47AE-815E-921AEEC549DB}" type="presParOf" srcId="{413E750F-056A-4432-8073-72D3F235EA86}" destId="{6BB0105D-6D7A-482D-8F2C-F40C55A68DD4}" srcOrd="9" destOrd="0" presId="urn:microsoft.com/office/officeart/2005/8/layout/hList9"/>
    <dgm:cxn modelId="{3E195926-E645-4707-9C0C-2A918B5509E9}" type="presParOf" srcId="{413E750F-056A-4432-8073-72D3F235EA86}" destId="{97CE24CA-45A8-45AC-8474-EDF9E5DEAED7}" srcOrd="10" destOrd="0" presId="urn:microsoft.com/office/officeart/2005/8/layout/hList9"/>
    <dgm:cxn modelId="{90FB985E-02F1-4D80-9B4C-FED80B95EA8F}" type="presParOf" srcId="{413E750F-056A-4432-8073-72D3F235EA86}" destId="{EC9E709C-D098-4ACB-A88F-7821AE776C29}" srcOrd="11" destOrd="0" presId="urn:microsoft.com/office/officeart/2005/8/layout/hList9"/>
    <dgm:cxn modelId="{E8D3D215-EAEC-454C-AE3B-CFB7822DE7D6}" type="presParOf" srcId="{EC9E709C-D098-4ACB-A88F-7821AE776C29}" destId="{02E5472D-B001-4FDC-96BA-02935654B8A5}" srcOrd="0" destOrd="0" presId="urn:microsoft.com/office/officeart/2005/8/layout/hList9"/>
    <dgm:cxn modelId="{5FC18335-9013-41A6-9080-663371FCD7B2}" type="presParOf" srcId="{EC9E709C-D098-4ACB-A88F-7821AE776C29}" destId="{62961DE1-4210-4573-A023-D97B4F100525}" srcOrd="1" destOrd="0" presId="urn:microsoft.com/office/officeart/2005/8/layout/hList9"/>
    <dgm:cxn modelId="{2F863BFC-4727-4463-990C-A65BD862CD85}" type="presParOf" srcId="{62961DE1-4210-4573-A023-D97B4F100525}" destId="{F24D3F8D-C710-46E2-8EE8-E81488EDB493}" srcOrd="0" destOrd="0" presId="urn:microsoft.com/office/officeart/2005/8/layout/hList9"/>
    <dgm:cxn modelId="{0B352D06-5B16-441E-BC85-7E21181B8ED2}" type="presParOf" srcId="{62961DE1-4210-4573-A023-D97B4F100525}" destId="{5C5C9D42-6131-43C1-9AE2-55FE078547BF}" srcOrd="1" destOrd="0" presId="urn:microsoft.com/office/officeart/2005/8/layout/hList9"/>
    <dgm:cxn modelId="{32E1FD63-0DB5-4BD1-9745-1B5992BE69D2}" type="presParOf" srcId="{413E750F-056A-4432-8073-72D3F235EA86}" destId="{E5ADB3C2-EFA6-43A2-A096-972E80C65A70}" srcOrd="12" destOrd="0" presId="urn:microsoft.com/office/officeart/2005/8/layout/hList9"/>
    <dgm:cxn modelId="{F66F1363-61B8-42F5-B52A-B0DDFD4A3277}" type="presParOf" srcId="{413E750F-056A-4432-8073-72D3F235EA86}" destId="{EE31D372-CFF1-40B2-8021-787A892DC15A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59D8A-F168-4C40-95BB-E94926EDDEFD}">
      <dsp:nvSpPr>
        <dsp:cNvPr id="0" name=""/>
        <dsp:cNvSpPr/>
      </dsp:nvSpPr>
      <dsp:spPr>
        <a:xfrm>
          <a:off x="1955222" y="3478143"/>
          <a:ext cx="3663186" cy="244334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2024" rIns="192024" bIns="192024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Calibri"/>
              <a:ea typeface="Calibri"/>
              <a:cs typeface="Calibri"/>
            </a:rPr>
            <a:t>Examples: state bill tracking; technical assistance to state governments</a:t>
          </a:r>
        </a:p>
      </dsp:txBody>
      <dsp:txXfrm>
        <a:off x="2541332" y="3478143"/>
        <a:ext cx="3077076" cy="2443345"/>
      </dsp:txXfrm>
    </dsp:sp>
    <dsp:sp modelId="{39DB54EE-6A1E-43EA-BDF4-BF1FAB7BAA44}">
      <dsp:nvSpPr>
        <dsp:cNvPr id="0" name=""/>
        <dsp:cNvSpPr/>
      </dsp:nvSpPr>
      <dsp:spPr>
        <a:xfrm>
          <a:off x="1523" y="2501293"/>
          <a:ext cx="2442124" cy="2442124"/>
        </a:xfrm>
        <a:prstGeom prst="ellipse">
          <a:avLst/>
        </a:prstGeom>
        <a:solidFill>
          <a:srgbClr val="B2294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State &amp; Local</a:t>
          </a:r>
        </a:p>
      </dsp:txBody>
      <dsp:txXfrm>
        <a:off x="359164" y="2858934"/>
        <a:ext cx="1726842" cy="1726842"/>
      </dsp:txXfrm>
    </dsp:sp>
    <dsp:sp modelId="{EB0281E0-16FD-488E-A152-77DF10FCC59E}">
      <dsp:nvSpPr>
        <dsp:cNvPr id="0" name=""/>
        <dsp:cNvSpPr/>
      </dsp:nvSpPr>
      <dsp:spPr>
        <a:xfrm>
          <a:off x="8060533" y="3478143"/>
          <a:ext cx="3663186" cy="2443345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2024" rIns="192024" bIns="192024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Calibri"/>
              <a:ea typeface="Calibri"/>
              <a:cs typeface="Calibri"/>
            </a:rPr>
            <a:t>Examples: Zero Food Waste Coalition, </a:t>
          </a:r>
          <a:r>
            <a:rPr lang="en-US" sz="2700" i="1" kern="1200" dirty="0">
              <a:latin typeface="Calibri"/>
              <a:ea typeface="Calibri"/>
              <a:cs typeface="Calibri"/>
            </a:rPr>
            <a:t>Opportunities to Reduce Food Waste in the Farm Bill</a:t>
          </a:r>
          <a:endParaRPr lang="en-US" sz="2700" kern="1200" dirty="0">
            <a:latin typeface="Calibri"/>
            <a:ea typeface="Calibri"/>
            <a:cs typeface="Calibri"/>
          </a:endParaRPr>
        </a:p>
      </dsp:txBody>
      <dsp:txXfrm>
        <a:off x="8646642" y="3478143"/>
        <a:ext cx="3077076" cy="2443345"/>
      </dsp:txXfrm>
    </dsp:sp>
    <dsp:sp modelId="{FA38B69E-F9E4-4FE3-9207-9DC7825782D6}">
      <dsp:nvSpPr>
        <dsp:cNvPr id="0" name=""/>
        <dsp:cNvSpPr/>
      </dsp:nvSpPr>
      <dsp:spPr>
        <a:xfrm>
          <a:off x="6106833" y="2501293"/>
          <a:ext cx="2442124" cy="2442124"/>
        </a:xfrm>
        <a:prstGeom prst="ellipse">
          <a:avLst/>
        </a:prstGeom>
        <a:solidFill>
          <a:srgbClr val="D29715"/>
        </a:solidFill>
        <a:ln w="3810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>
              <a:latin typeface="Calibri"/>
            </a:rPr>
            <a:t>U.S. National</a:t>
          </a:r>
          <a:endParaRPr lang="en-US" sz="3800" kern="1200" dirty="0"/>
        </a:p>
      </dsp:txBody>
      <dsp:txXfrm>
        <a:off x="6464474" y="2858934"/>
        <a:ext cx="1726842" cy="1726842"/>
      </dsp:txXfrm>
    </dsp:sp>
    <dsp:sp modelId="{F24D3F8D-C710-46E2-8EE8-E81488EDB493}">
      <dsp:nvSpPr>
        <dsp:cNvPr id="0" name=""/>
        <dsp:cNvSpPr/>
      </dsp:nvSpPr>
      <dsp:spPr>
        <a:xfrm>
          <a:off x="14165843" y="3478143"/>
          <a:ext cx="3663186" cy="2443345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2024" rIns="192024" bIns="192024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Calibri"/>
              <a:ea typeface="Calibri"/>
              <a:cs typeface="Calibri"/>
            </a:rPr>
            <a:t>Example: Global Food Donation Policy Atlas</a:t>
          </a:r>
        </a:p>
      </dsp:txBody>
      <dsp:txXfrm>
        <a:off x="14751953" y="3478143"/>
        <a:ext cx="3077076" cy="2443345"/>
      </dsp:txXfrm>
    </dsp:sp>
    <dsp:sp modelId="{EE31D372-CFF1-40B2-8021-787A892DC15A}">
      <dsp:nvSpPr>
        <dsp:cNvPr id="0" name=""/>
        <dsp:cNvSpPr/>
      </dsp:nvSpPr>
      <dsp:spPr>
        <a:xfrm>
          <a:off x="12212144" y="2501293"/>
          <a:ext cx="2442124" cy="2442124"/>
        </a:xfrm>
        <a:prstGeom prst="ellipse">
          <a:avLst/>
        </a:prstGeom>
        <a:solidFill>
          <a:srgbClr val="155163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Global</a:t>
          </a:r>
        </a:p>
      </dsp:txBody>
      <dsp:txXfrm>
        <a:off x="12569785" y="2858934"/>
        <a:ext cx="1726842" cy="1726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3647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3647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6A3D74CE-F089-174B-93FE-F711E3CE39DC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5138" cy="3119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47154"/>
            <a:ext cx="5563870" cy="3638580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2"/>
            <a:ext cx="3013763" cy="463646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7192"/>
            <a:ext cx="3013763" cy="463646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B311C923-CDE7-BA4D-8F71-AF55D965A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39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454A0-40E2-42A9-B364-1791EC51947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64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51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83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20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 </a:t>
            </a:r>
            <a:endParaRPr lang="en-US" dirty="0"/>
          </a:p>
          <a:p>
            <a:endParaRPr lang="en-US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40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00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42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496" indent="-172496">
              <a:buFont typeface="Calibri"/>
              <a:buChar char="-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36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496" indent="-172496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25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7493" indent="-287493">
              <a:buFont typeface="Calibri"/>
              <a:buChar char="-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22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6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54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>
              <a:latin typeface="Calibri  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1C923-CDE7-BA4D-8F71-AF55D965AD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24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9DA1F-0586-EA48-A18D-970109224A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5711" y="2746173"/>
            <a:ext cx="8547281" cy="297276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6600" b="1">
                <a:latin typeface="Century" panose="02040604050505020304" pitchFamily="18" charset="0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</a:t>
            </a:r>
            <a:r>
              <a:rPr lang="en-US"/>
              <a:t>  </a:t>
            </a:r>
            <a:r>
              <a:rPr lang="en-US" err="1"/>
              <a:t>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3611A-104C-5643-9AD7-AA74DB79CAC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5711" y="6230363"/>
            <a:ext cx="8547278" cy="5476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1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Date and author here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9F96BA6-FD52-D844-A21A-C4CDB2AC4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5712" y="1839162"/>
            <a:ext cx="8547279" cy="685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4ABAE0-C3D4-7948-908D-02608B1BEBEF}"/>
              </a:ext>
            </a:extLst>
          </p:cNvPr>
          <p:cNvSpPr/>
          <p:nvPr userDrawn="1"/>
        </p:nvSpPr>
        <p:spPr>
          <a:xfrm>
            <a:off x="875709" y="1210236"/>
            <a:ext cx="8547279" cy="209490"/>
          </a:xfrm>
          <a:prstGeom prst="rect">
            <a:avLst/>
          </a:prstGeom>
          <a:solidFill>
            <a:srgbClr val="AE2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99722A5-9E6D-D84E-8741-7BDCC52831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5094" y="8947520"/>
            <a:ext cx="1741842" cy="530847"/>
          </a:xfrm>
          <a:prstGeom prst="rect">
            <a:avLst/>
          </a:pr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7080B5C-42D9-4446-B3D2-C2D904BE08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477500" y="0"/>
            <a:ext cx="7810500" cy="10287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/>
            </a:lvl1pPr>
          </a:lstStyle>
          <a:p>
            <a:r>
              <a:rPr lang="en-US"/>
              <a:t>Insert a Cover Image Here</a:t>
            </a:r>
          </a:p>
        </p:txBody>
      </p:sp>
      <p:pic>
        <p:nvPicPr>
          <p:cNvPr id="7" name="Picture 6" descr="A hand holding a globe&#10;&#10;Description automatically generated">
            <a:extLst>
              <a:ext uri="{FF2B5EF4-FFF2-40B4-BE49-F238E27FC236}">
                <a16:creationId xmlns:a16="http://schemas.microsoft.com/office/drawing/2014/main" id="{5EB55329-2C55-8459-EC49-A404BF54C8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4767" y="7558370"/>
            <a:ext cx="2931185" cy="2180418"/>
          </a:xfrm>
          <a:prstGeom prst="rect">
            <a:avLst/>
          </a:prstGeom>
        </p:spPr>
      </p:pic>
      <p:pic>
        <p:nvPicPr>
          <p:cNvPr id="9" name="Picture 8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67349A05-FC26-E626-B0CC-86723A132C6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88770" y="8870270"/>
            <a:ext cx="2056043" cy="68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76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2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ircle with black background&#10;&#10;Description automatically generated">
            <a:extLst>
              <a:ext uri="{FF2B5EF4-FFF2-40B4-BE49-F238E27FC236}">
                <a16:creationId xmlns:a16="http://schemas.microsoft.com/office/drawing/2014/main" id="{633A51A5-87AE-F2F4-E1F9-EB0F3A14B1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5250" b="42521"/>
          <a:stretch/>
        </p:blipFill>
        <p:spPr>
          <a:xfrm>
            <a:off x="16933106" y="9071283"/>
            <a:ext cx="1372533" cy="1215717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B90B641A-3824-CC40-A038-6B43D4F3F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07" y="2774250"/>
            <a:ext cx="11348600" cy="8442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CE0F60A-1C69-DB43-966C-48EF3AA749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7324071" y="9534526"/>
            <a:ext cx="791711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7CA9483-44E9-614F-9762-490448E0B5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C7B7379-E278-A644-9596-EA6B97C0405A}"/>
              </a:ext>
            </a:extLst>
          </p:cNvPr>
          <p:cNvSpPr/>
          <p:nvPr userDrawn="1"/>
        </p:nvSpPr>
        <p:spPr>
          <a:xfrm>
            <a:off x="875707" y="1623478"/>
            <a:ext cx="11348600" cy="173693"/>
          </a:xfrm>
          <a:prstGeom prst="rect">
            <a:avLst/>
          </a:prstGeom>
          <a:solidFill>
            <a:srgbClr val="AE2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11A970C6-DB49-B94B-8B7A-F074020F9C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5707" y="2123462"/>
            <a:ext cx="11349632" cy="506198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tx1"/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Subhead here </a:t>
            </a:r>
            <a:r>
              <a:rPr lang="en-US" err="1">
                <a:effectLst/>
              </a:rPr>
              <a:t>eutur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pis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aliqua</a:t>
            </a:r>
            <a:endParaRPr lang="en-US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E6D31270-2C17-8146-924C-A34459E14C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827" y="440242"/>
            <a:ext cx="11482479" cy="392207"/>
          </a:xfrm>
        </p:spPr>
        <p:txBody>
          <a:bodyPr>
            <a:no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50">
                <a:solidFill>
                  <a:schemeClr val="tx2"/>
                </a:solidFill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950" b="0"/>
              <a:t>Template 2 – Text (Section title here)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836F3D7C-BFAE-D542-8379-84EBE0A5FF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6301" y="3881333"/>
            <a:ext cx="11349038" cy="39957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700" b="0">
                <a:latin typeface="Helvetica" pitchFamily="2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labore</a:t>
            </a:r>
            <a:r>
              <a:rPr lang="en-US">
                <a:effectLst/>
              </a:rPr>
              <a:t>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Ut </a:t>
            </a:r>
            <a:r>
              <a:rPr lang="en-US" err="1">
                <a:effectLst/>
              </a:rPr>
              <a:t>enim</a:t>
            </a:r>
            <a:r>
              <a:rPr lang="en-US">
                <a:effectLst/>
              </a:rPr>
              <a:t> ad minim </a:t>
            </a:r>
            <a:r>
              <a:rPr lang="en-US" err="1">
                <a:effectLst/>
              </a:rPr>
              <a:t>veniam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quis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nostrud</a:t>
            </a:r>
            <a:r>
              <a:rPr lang="en-US">
                <a:effectLst/>
              </a:rPr>
              <a:t> exercitation </a:t>
            </a:r>
            <a:r>
              <a:rPr lang="en-US" err="1">
                <a:effectLst/>
              </a:rPr>
              <a:t>ullamco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laboris</a:t>
            </a:r>
            <a:r>
              <a:rPr lang="en-US">
                <a:effectLst/>
              </a:rPr>
              <a:t> nisi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aliquip</a:t>
            </a:r>
            <a:r>
              <a:rPr lang="en-US">
                <a:effectLst/>
              </a:rPr>
              <a:t> ex </a:t>
            </a:r>
            <a:r>
              <a:rPr lang="en-US" err="1">
                <a:effectLst/>
              </a:rPr>
              <a:t>ea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commodo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consequat</a:t>
            </a:r>
            <a:r>
              <a:rPr lang="en-US">
                <a:effectLst/>
              </a:rPr>
              <a:t>. Duis </a:t>
            </a:r>
            <a:r>
              <a:rPr lang="en-US" err="1">
                <a:effectLst/>
              </a:rPr>
              <a:t>aute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irure</a:t>
            </a:r>
            <a:r>
              <a:rPr lang="en-US">
                <a:effectLst/>
              </a:rPr>
              <a:t> dolor in </a:t>
            </a:r>
            <a:r>
              <a:rPr lang="en-US" err="1">
                <a:effectLst/>
              </a:rPr>
              <a:t>reprehenderit</a:t>
            </a:r>
            <a:r>
              <a:rPr lang="en-US">
                <a:effectLst/>
              </a:rPr>
              <a:t> in </a:t>
            </a:r>
            <a:r>
              <a:rPr lang="en-US" err="1">
                <a:effectLst/>
              </a:rPr>
              <a:t>voluptate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esse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cillum</a:t>
            </a:r>
            <a:r>
              <a:rPr lang="en-US">
                <a:effectLst/>
              </a:rPr>
              <a:t> dolore </a:t>
            </a:r>
            <a:r>
              <a:rPr lang="en-US" err="1">
                <a:effectLst/>
              </a:rPr>
              <a:t>eu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fugiat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nulla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pariatur</a:t>
            </a:r>
            <a:r>
              <a:rPr lang="en-US">
                <a:effectLst/>
              </a:rPr>
              <a:t> lorem ipsum dolor. </a:t>
            </a:r>
            <a:br>
              <a:rPr lang="en-US">
                <a:effectLst/>
              </a:rPr>
            </a:br>
            <a:br>
              <a:rPr lang="en-US">
                <a:effectLst/>
              </a:rPr>
            </a:br>
            <a:r>
              <a:rPr lang="en-US">
                <a:effectLst/>
              </a:rPr>
              <a:t>Ut </a:t>
            </a:r>
            <a:r>
              <a:rPr lang="en-US" err="1">
                <a:effectLst/>
              </a:rPr>
              <a:t>enim</a:t>
            </a:r>
            <a:r>
              <a:rPr lang="en-US">
                <a:effectLst/>
              </a:rPr>
              <a:t> ad minim </a:t>
            </a:r>
            <a:r>
              <a:rPr lang="en-US" err="1">
                <a:effectLst/>
              </a:rPr>
              <a:t>veniam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quis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nostrud</a:t>
            </a:r>
            <a:r>
              <a:rPr lang="en-US">
                <a:effectLst/>
              </a:rPr>
              <a:t> exercitation </a:t>
            </a:r>
            <a:r>
              <a:rPr lang="en-US" err="1">
                <a:effectLst/>
              </a:rPr>
              <a:t>ullamco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laboris</a:t>
            </a:r>
            <a:r>
              <a:rPr lang="en-US">
                <a:effectLst/>
              </a:rPr>
              <a:t> nisi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aliquip</a:t>
            </a:r>
            <a:r>
              <a:rPr lang="en-US">
                <a:effectLst/>
              </a:rPr>
              <a:t> ex </a:t>
            </a:r>
            <a:r>
              <a:rPr lang="en-US" err="1">
                <a:effectLst/>
              </a:rPr>
              <a:t>ea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commodo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consequat</a:t>
            </a:r>
            <a:r>
              <a:rPr lang="en-US">
                <a:effectLst/>
              </a:rPr>
              <a:t>. Duis </a:t>
            </a:r>
            <a:r>
              <a:rPr lang="en-US" err="1">
                <a:effectLst/>
              </a:rPr>
              <a:t>aute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irure</a:t>
            </a:r>
            <a:r>
              <a:rPr lang="en-US">
                <a:effectLst/>
              </a:rPr>
              <a:t> dolor in </a:t>
            </a:r>
            <a:r>
              <a:rPr lang="en-US" err="1">
                <a:effectLst/>
              </a:rPr>
              <a:t>reprehenderit</a:t>
            </a:r>
            <a:r>
              <a:rPr lang="en-US">
                <a:effectLst/>
              </a:rPr>
              <a:t> in </a:t>
            </a:r>
            <a:r>
              <a:rPr lang="en-US" err="1">
                <a:effectLst/>
              </a:rPr>
              <a:t>voluptate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esse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cillum</a:t>
            </a:r>
            <a:r>
              <a:rPr lang="en-US">
                <a:effectLst/>
              </a:rPr>
              <a:t> dolor.</a:t>
            </a:r>
            <a:endParaRPr lang="en-US"/>
          </a:p>
        </p:txBody>
      </p:sp>
      <p:pic>
        <p:nvPicPr>
          <p:cNvPr id="3" name="Picture 2" descr="A hand holding a globe&#10;&#10;Description automatically generated">
            <a:extLst>
              <a:ext uri="{FF2B5EF4-FFF2-40B4-BE49-F238E27FC236}">
                <a16:creationId xmlns:a16="http://schemas.microsoft.com/office/drawing/2014/main" id="{3ED072A8-D597-FB31-B18E-BAEC11603F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162516" y="311497"/>
            <a:ext cx="1557410" cy="1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5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5.png"/><Relationship Id="rId7" Type="http://schemas.openxmlformats.org/officeDocument/2006/relationships/hyperlink" Target="http://www.chlpi.org/flpc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tlas.foodbanking.org/" TargetMode="External"/><Relationship Id="rId11" Type="http://schemas.openxmlformats.org/officeDocument/2006/relationships/image" Target="../media/image30.png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BE789-1D17-A433-6FDB-6E3DBEB00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5711" y="2772468"/>
            <a:ext cx="9190747" cy="2154019"/>
          </a:xfr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6600" dirty="0">
                <a:latin typeface="Aptos"/>
                <a:ea typeface="Calibri"/>
                <a:cs typeface="Calibri"/>
              </a:rPr>
              <a:t>Global </a:t>
            </a:r>
            <a:r>
              <a:rPr lang="en-US" sz="6600" dirty="0">
                <a:solidFill>
                  <a:srgbClr val="FFFFFF"/>
                </a:solidFill>
                <a:latin typeface="Aptos"/>
                <a:ea typeface="Calibri"/>
                <a:cs typeface="Calibri"/>
              </a:rPr>
              <a:t>Food</a:t>
            </a:r>
            <a:r>
              <a:rPr lang="en-US" sz="6600" dirty="0">
                <a:latin typeface="Aptos"/>
                <a:ea typeface="Calibri"/>
                <a:cs typeface="Calibri"/>
              </a:rPr>
              <a:t>+ Symposium 2025 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3A060-0CFA-DC1F-5C73-FAB5FE3D4A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5711" y="315162"/>
            <a:ext cx="8547279" cy="685800"/>
          </a:xfrm>
        </p:spPr>
        <p:txBody>
          <a:bodyPr vert="horz" lIns="91440" tIns="45720" rIns="91440" bIns="45720" rtlCol="0" anchor="t">
            <a:normAutofit fontScale="92500"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a typeface="Calibri"/>
                <a:cs typeface="Calibri"/>
              </a:rPr>
              <a:t>ADVANCING FOOD LOSS &amp; WASTE + FOOD DONATION POLICY</a:t>
            </a:r>
          </a:p>
        </p:txBody>
      </p:sp>
      <p:pic>
        <p:nvPicPr>
          <p:cNvPr id="8" name="Picture Placeholder 7" descr="A map of the world&#10;&#10;Description automatically generated">
            <a:extLst>
              <a:ext uri="{FF2B5EF4-FFF2-40B4-BE49-F238E27FC236}">
                <a16:creationId xmlns:a16="http://schemas.microsoft.com/office/drawing/2014/main" id="{C7B20D0C-1E75-1A72-6421-D3EE77B25CE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1142" r="25487" b="-175"/>
          <a:stretch/>
        </p:blipFill>
        <p:spPr>
          <a:xfrm>
            <a:off x="10384367" y="-115533"/>
            <a:ext cx="8321858" cy="1046390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F2C239-5D00-2959-E0D4-E91327220B4B}"/>
              </a:ext>
            </a:extLst>
          </p:cNvPr>
          <p:cNvSpPr txBox="1"/>
          <p:nvPr/>
        </p:nvSpPr>
        <p:spPr>
          <a:xfrm>
            <a:off x="877823" y="5783390"/>
            <a:ext cx="8101584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ea typeface="Calibri"/>
                <a:cs typeface="Calibri"/>
              </a:rPr>
              <a:t>Emily Broad Leib</a:t>
            </a:r>
            <a:endParaRPr lang="en-US" sz="3600" dirty="0">
              <a:ea typeface="Calibri"/>
              <a:cs typeface="Calibri"/>
            </a:endParaRPr>
          </a:p>
          <a:p>
            <a:r>
              <a:rPr lang="en-US" sz="3200" dirty="0">
                <a:ea typeface="Calibri"/>
                <a:cs typeface="Calibri"/>
              </a:rPr>
              <a:t>Clinical Professor of Law &amp; Director</a:t>
            </a:r>
          </a:p>
          <a:p>
            <a:r>
              <a:rPr lang="en-US" sz="3200" dirty="0">
                <a:ea typeface="Calibri"/>
                <a:cs typeface="Calibri"/>
              </a:rPr>
              <a:t>Harvard Law School Food Law and Policy Clinic</a:t>
            </a:r>
            <a:endParaRPr lang="en-US" dirty="0"/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00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638" y="3156710"/>
            <a:ext cx="3270693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dirty="0">
                <a:latin typeface="Calibri  "/>
                <a:cs typeface="Segoe UI"/>
              </a:rPr>
              <a:t>Provide </a:t>
            </a:r>
            <a:r>
              <a:rPr lang="en-US" sz="3600" b="1" dirty="0">
                <a:latin typeface="Calibri  "/>
                <a:cs typeface="Segoe UI"/>
              </a:rPr>
              <a:t>legal and policy advice </a:t>
            </a:r>
            <a:r>
              <a:rPr lang="en-US" sz="3600" dirty="0">
                <a:latin typeface="Calibri  "/>
                <a:cs typeface="Segoe UI"/>
              </a:rPr>
              <a:t>to nonprofits, government agencies, businesses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67204" y="3384135"/>
            <a:ext cx="3576416" cy="27238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latin typeface="Calibri  "/>
                <a:cs typeface="Segoe UI"/>
              </a:rPr>
              <a:t>Educate students </a:t>
            </a:r>
            <a:r>
              <a:rPr lang="en-US" sz="3600" dirty="0">
                <a:latin typeface="Calibri  "/>
                <a:cs typeface="Segoe UI"/>
              </a:rPr>
              <a:t>about law and policy in the food system</a:t>
            </a:r>
          </a:p>
          <a:p>
            <a:endParaRPr lang="en-US" sz="2700">
              <a:latin typeface="Calibri  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0696" y="9953714"/>
            <a:ext cx="47744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>
                <a:solidFill>
                  <a:schemeClr val="tx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</a:rPr>
              <a:t>Harvard Law School Food Law and Policy Clinic </a:t>
            </a:r>
          </a:p>
          <a:p>
            <a:endParaRPr lang="en-US" sz="2700"/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B6B4BBA1-E140-F134-8E16-51A88F54F459}"/>
              </a:ext>
            </a:extLst>
          </p:cNvPr>
          <p:cNvSpPr txBox="1"/>
          <p:nvPr/>
        </p:nvSpPr>
        <p:spPr>
          <a:xfrm>
            <a:off x="693931" y="401404"/>
            <a:ext cx="1671593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39"/>
              </a:lnSpc>
            </a:pPr>
            <a:r>
              <a:rPr lang="en-US" sz="6600" b="1">
                <a:solidFill>
                  <a:srgbClr val="155163"/>
                </a:solidFill>
                <a:ea typeface="Calibri"/>
                <a:cs typeface="Calibri"/>
              </a:rPr>
              <a:t>About FLPC</a:t>
            </a: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C5C5783F-3784-1CEF-A5BA-5C9ABB8E8D0B}"/>
              </a:ext>
            </a:extLst>
          </p:cNvPr>
          <p:cNvSpPr/>
          <p:nvPr/>
        </p:nvSpPr>
        <p:spPr>
          <a:xfrm>
            <a:off x="693931" y="1457818"/>
            <a:ext cx="4384198" cy="148204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 lang="en-US">
              <a:solidFill>
                <a:srgbClr val="C00000"/>
              </a:solidFill>
            </a:endParaRPr>
          </a:p>
        </p:txBody>
      </p:sp>
      <p:pic>
        <p:nvPicPr>
          <p:cNvPr id="5" name="Picture 4" descr="A puzzle with text in the middle&#10;&#10;Description automatically generated">
            <a:extLst>
              <a:ext uri="{FF2B5EF4-FFF2-40B4-BE49-F238E27FC236}">
                <a16:creationId xmlns:a16="http://schemas.microsoft.com/office/drawing/2014/main" id="{10C5D032-1A60-7091-312C-DCD45F7CF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0358" y="366398"/>
            <a:ext cx="8940402" cy="954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73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2802E44-7D8F-299A-5136-EEFB2F558E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2276557"/>
              </p:ext>
            </p:extLst>
          </p:nvPr>
        </p:nvGraphicFramePr>
        <p:xfrm>
          <a:off x="143966" y="1386003"/>
          <a:ext cx="17830553" cy="8422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TextBox 12">
            <a:extLst>
              <a:ext uri="{FF2B5EF4-FFF2-40B4-BE49-F238E27FC236}">
                <a16:creationId xmlns:a16="http://schemas.microsoft.com/office/drawing/2014/main" id="{691C4A33-AC6B-4445-A31C-76026A26BB7F}"/>
              </a:ext>
            </a:extLst>
          </p:cNvPr>
          <p:cNvSpPr txBox="1"/>
          <p:nvPr/>
        </p:nvSpPr>
        <p:spPr>
          <a:xfrm>
            <a:off x="693931" y="304813"/>
            <a:ext cx="1671593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39"/>
              </a:lnSpc>
            </a:pPr>
            <a:r>
              <a:rPr lang="en-US" sz="6600" b="1">
                <a:solidFill>
                  <a:srgbClr val="155163"/>
                </a:solidFill>
                <a:ea typeface="Calibri"/>
                <a:cs typeface="Calibri"/>
              </a:rPr>
              <a:t>Food Waste &amp; Recovery Portfolio </a:t>
            </a:r>
          </a:p>
        </p:txBody>
      </p:sp>
      <p:sp>
        <p:nvSpPr>
          <p:cNvPr id="22" name="AutoShape 6">
            <a:extLst>
              <a:ext uri="{FF2B5EF4-FFF2-40B4-BE49-F238E27FC236}">
                <a16:creationId xmlns:a16="http://schemas.microsoft.com/office/drawing/2014/main" id="{7799A683-C3F7-671C-1FED-01E0BCA659CF}"/>
              </a:ext>
            </a:extLst>
          </p:cNvPr>
          <p:cNvSpPr/>
          <p:nvPr/>
        </p:nvSpPr>
        <p:spPr>
          <a:xfrm>
            <a:off x="726128" y="1393423"/>
            <a:ext cx="4496888" cy="116007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51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>
            <a:extLst>
              <a:ext uri="{FF2B5EF4-FFF2-40B4-BE49-F238E27FC236}">
                <a16:creationId xmlns:a16="http://schemas.microsoft.com/office/drawing/2014/main" id="{42033F8D-F437-DB3C-50E9-00FF375157E3}"/>
              </a:ext>
            </a:extLst>
          </p:cNvPr>
          <p:cNvSpPr txBox="1"/>
          <p:nvPr/>
        </p:nvSpPr>
        <p:spPr>
          <a:xfrm>
            <a:off x="661734" y="304813"/>
            <a:ext cx="1671593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39"/>
              </a:lnSpc>
            </a:pPr>
            <a:r>
              <a:rPr lang="en-US" sz="6600" b="1">
                <a:solidFill>
                  <a:srgbClr val="155163"/>
                </a:solidFill>
                <a:ea typeface="Calibri"/>
                <a:cs typeface="Calibri"/>
              </a:rPr>
              <a:t>The Global Food Waste Problem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>
              <a:lnSpc>
                <a:spcPts val="7839"/>
              </a:lnSpc>
            </a:pPr>
            <a:endParaRPr lang="en-US" sz="6600" b="1">
              <a:solidFill>
                <a:srgbClr val="155163"/>
              </a:solidFill>
              <a:ea typeface="Calibri"/>
              <a:cs typeface="Calibri"/>
            </a:endParaRPr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88F92E43-9181-1A83-B133-19F55D350465}"/>
              </a:ext>
            </a:extLst>
          </p:cNvPr>
          <p:cNvSpPr/>
          <p:nvPr/>
        </p:nvSpPr>
        <p:spPr>
          <a:xfrm>
            <a:off x="726128" y="1393423"/>
            <a:ext cx="4496888" cy="116007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FD716F-9D67-7FB6-9A21-984AFD00186A}"/>
              </a:ext>
            </a:extLst>
          </p:cNvPr>
          <p:cNvSpPr txBox="1"/>
          <p:nvPr/>
        </p:nvSpPr>
        <p:spPr>
          <a:xfrm>
            <a:off x="908485" y="2311752"/>
            <a:ext cx="16452909" cy="7216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>
              <a:spcBef>
                <a:spcPts val="1200"/>
              </a:spcBef>
              <a:spcAft>
                <a:spcPts val="600"/>
              </a:spcAft>
            </a:pPr>
            <a:r>
              <a:rPr lang="en-US" sz="3600" dirty="0">
                <a:cs typeface="Calibri"/>
              </a:rPr>
              <a:t>Annual global food waste ~ 1.3 billion tons (1/3 of the food supply)</a:t>
            </a:r>
            <a:endParaRPr lang="en-US" dirty="0">
              <a:ea typeface="Calibri"/>
              <a:cs typeface="Calibri"/>
            </a:endParaRPr>
          </a:p>
          <a:p>
            <a:pPr marL="1600200" lvl="1" indent="-571500"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dirty="0">
                <a:ea typeface="+mn-lt"/>
                <a:cs typeface="+mn-lt"/>
              </a:rPr>
              <a:t>Food waste contributes 8-10% of global GHG emissions (2019)</a:t>
            </a:r>
          </a:p>
          <a:p>
            <a:pPr marL="1600200" lvl="1" indent="-571500"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dirty="0">
                <a:ea typeface="+mn-lt"/>
                <a:cs typeface="+mn-lt"/>
              </a:rPr>
              <a:t>Meanwhile, nearly 800 million people face hunger globally (2023) </a:t>
            </a:r>
          </a:p>
          <a:p>
            <a:pPr marL="571500">
              <a:spcBef>
                <a:spcPts val="1200"/>
              </a:spcBef>
              <a:spcAft>
                <a:spcPts val="600"/>
              </a:spcAft>
            </a:pPr>
            <a:r>
              <a:rPr lang="en-US" sz="3600" dirty="0">
                <a:ea typeface="+mn-lt"/>
                <a:cs typeface="+mn-lt"/>
              </a:rPr>
              <a:t>Not all of the food that gets wasted is safe and edible, but much of it is... </a:t>
            </a:r>
            <a:endParaRPr lang="en-US" dirty="0"/>
          </a:p>
          <a:p>
            <a:pPr marL="1600200" lvl="1" indent="-571500"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dirty="0">
                <a:ea typeface="+mn-lt"/>
                <a:cs typeface="+mn-lt"/>
              </a:rPr>
              <a:t>...however, food is highly regulated, and legal frameworks play a critical role in food waste and food recovery</a:t>
            </a:r>
          </a:p>
          <a:p>
            <a:pPr marL="1600200" lvl="1" indent="-571500"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dirty="0">
                <a:ea typeface="+mn-lt"/>
                <a:cs typeface="+mn-lt"/>
              </a:rPr>
              <a:t>Understanding what laws help or hinder food waste reduction can enable governments to optimize their policies</a:t>
            </a:r>
          </a:p>
          <a:p>
            <a:pPr marL="1600200" lvl="1" indent="-571500"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dirty="0">
                <a:ea typeface="+mn-lt"/>
                <a:cs typeface="+mn-lt"/>
              </a:rPr>
              <a:t>Quickly identifying best practice policies can speed their progress</a:t>
            </a:r>
            <a:endParaRPr lang="en-US" dirty="0"/>
          </a:p>
          <a:p>
            <a:pPr marL="1600200" lvl="1" indent="-571500"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endParaRPr lang="en-US" sz="3600" dirty="0"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4F7B7C-BBDD-EF18-85B4-8E2D674C1A35}"/>
              </a:ext>
            </a:extLst>
          </p:cNvPr>
          <p:cNvSpPr txBox="1"/>
          <p:nvPr/>
        </p:nvSpPr>
        <p:spPr>
          <a:xfrm>
            <a:off x="10114957" y="9524323"/>
            <a:ext cx="762237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cs typeface="Calibri"/>
              </a:rPr>
              <a:t>Sources: </a:t>
            </a:r>
            <a:r>
              <a:rPr lang="en-US" sz="1400" dirty="0">
                <a:ea typeface="+mn-lt"/>
                <a:cs typeface="+mn-lt"/>
              </a:rPr>
              <a:t>UN,</a:t>
            </a:r>
            <a:r>
              <a:rPr lang="en-US" sz="1400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1400" dirty="0">
                <a:solidFill>
                  <a:srgbClr val="1F1F1F"/>
                </a:solidFill>
                <a:ea typeface="+mn-lt"/>
                <a:cs typeface="+mn-lt"/>
              </a:rPr>
              <a:t>State of Food Security and Nutrition in the World</a:t>
            </a:r>
            <a:r>
              <a:rPr lang="en-US" sz="1400" dirty="0">
                <a:ea typeface="+mn-lt"/>
                <a:cs typeface="+mn-lt"/>
              </a:rPr>
              <a:t> (2023); UNEP Food Waste Index Report (2024); UN IPCC, Climate Change and Land (2019) </a:t>
            </a:r>
            <a:endParaRPr lang="en-US" sz="1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2209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A32B3D-A8AD-429E-25F8-B481CD34A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1827" y="440242"/>
            <a:ext cx="15213403" cy="1103407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155163"/>
                </a:solidFill>
                <a:ea typeface="Calibri"/>
                <a:cs typeface="Calibri"/>
              </a:rPr>
              <a:t>Global Food Donation Policy Atlas: Goals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7EC794A-B664-8126-242E-6280E6654B82}"/>
              </a:ext>
            </a:extLst>
          </p:cNvPr>
          <p:cNvSpPr txBox="1"/>
          <p:nvPr/>
        </p:nvSpPr>
        <p:spPr>
          <a:xfrm>
            <a:off x="991235" y="2184874"/>
            <a:ext cx="9927986" cy="554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300" b="1">
                <a:solidFill>
                  <a:srgbClr val="B22940"/>
                </a:solidFill>
                <a:latin typeface="Calibri"/>
                <a:cs typeface="Calibri"/>
              </a:rPr>
              <a:t>IDENTIFY AND ANALYZE LAWS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EE51130B-6670-C8BD-D8E8-4B8BA4583340}"/>
              </a:ext>
            </a:extLst>
          </p:cNvPr>
          <p:cNvSpPr txBox="1"/>
          <p:nvPr/>
        </p:nvSpPr>
        <p:spPr>
          <a:xfrm>
            <a:off x="1562735" y="2976334"/>
            <a:ext cx="10501103" cy="575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350" i="1" dirty="0">
                <a:latin typeface="Calibri"/>
                <a:cs typeface="Calibri"/>
              </a:rPr>
              <a:t>Explain relevant laws in partner countries (25+ countries)</a:t>
            </a:r>
            <a:endParaRPr lang="en-US" sz="3350" i="1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06FE588-5F38-FF7E-CBB9-483F683C82E6}"/>
              </a:ext>
            </a:extLst>
          </p:cNvPr>
          <p:cNvSpPr txBox="1"/>
          <p:nvPr/>
        </p:nvSpPr>
        <p:spPr>
          <a:xfrm>
            <a:off x="991235" y="3895943"/>
            <a:ext cx="9927986" cy="554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300" b="1">
                <a:solidFill>
                  <a:srgbClr val="B22940"/>
                </a:solidFill>
                <a:latin typeface="Calibri"/>
                <a:cs typeface="Calibri"/>
              </a:rPr>
              <a:t>RECOMMEND POLICY CHANGE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CE2BD0-56A4-8C86-276B-3435FB090A89}"/>
              </a:ext>
            </a:extLst>
          </p:cNvPr>
          <p:cNvSpPr txBox="1"/>
          <p:nvPr/>
        </p:nvSpPr>
        <p:spPr>
          <a:xfrm>
            <a:off x="1562735" y="4677646"/>
            <a:ext cx="16172843" cy="576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400" i="1" dirty="0">
                <a:latin typeface="Calibri"/>
                <a:cs typeface="Calibri"/>
              </a:rPr>
              <a:t>Provide tailored recommendations for each partner country </a:t>
            </a:r>
            <a:endParaRPr lang="en-US" sz="3400" i="1" dirty="0"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D9B6EC40-6000-F7A0-20CB-D51AAAC35442}"/>
              </a:ext>
            </a:extLst>
          </p:cNvPr>
          <p:cNvSpPr txBox="1"/>
          <p:nvPr/>
        </p:nvSpPr>
        <p:spPr>
          <a:xfrm>
            <a:off x="991235" y="5628300"/>
            <a:ext cx="11073740" cy="554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300" b="1" dirty="0">
                <a:solidFill>
                  <a:srgbClr val="B22940"/>
                </a:solidFill>
                <a:latin typeface="Calibri"/>
                <a:cs typeface="Calibri"/>
              </a:rPr>
              <a:t>MAXIMIZE GLOBAL ENGAGEMENT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C33C6E9F-CFB9-B26C-F155-6D753A3CCBAC}"/>
              </a:ext>
            </a:extLst>
          </p:cNvPr>
          <p:cNvSpPr txBox="1"/>
          <p:nvPr/>
        </p:nvSpPr>
        <p:spPr>
          <a:xfrm>
            <a:off x="1562735" y="6413162"/>
            <a:ext cx="16047828" cy="1190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350" i="1" dirty="0">
                <a:latin typeface="Calibri"/>
                <a:cs typeface="Calibri"/>
              </a:rPr>
              <a:t>Present results in an online, interactive atlas tool that allows for comparison between countries and quick identification of best practices  </a:t>
            </a:r>
            <a:endParaRPr lang="en-US" sz="3350" i="1" dirty="0">
              <a:latin typeface="Calibri"/>
              <a:ea typeface="Calibri"/>
              <a:cs typeface="Calibri"/>
            </a:endParaRP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336FC8D5-7E77-4B71-5D19-B7A02AFD6B75}"/>
              </a:ext>
            </a:extLst>
          </p:cNvPr>
          <p:cNvSpPr txBox="1"/>
          <p:nvPr/>
        </p:nvSpPr>
        <p:spPr>
          <a:xfrm>
            <a:off x="991235" y="7843985"/>
            <a:ext cx="9927986" cy="554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300" b="1" dirty="0">
                <a:solidFill>
                  <a:srgbClr val="B22940"/>
                </a:solidFill>
                <a:latin typeface="Calibri"/>
                <a:cs typeface="Calibri"/>
              </a:rPr>
              <a:t>PROVIDE TAILORED TECHNICAL ASSISTANCE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ECFF9371-7593-3B6C-F117-BA9545DADF9C}"/>
              </a:ext>
            </a:extLst>
          </p:cNvPr>
          <p:cNvSpPr txBox="1"/>
          <p:nvPr/>
        </p:nvSpPr>
        <p:spPr>
          <a:xfrm>
            <a:off x="1570177" y="8629578"/>
            <a:ext cx="13307286" cy="576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400" i="1" dirty="0">
                <a:latin typeface="Calibri"/>
                <a:cs typeface="Calibri"/>
              </a:rPr>
              <a:t>Support in-country partners on policy implementation</a:t>
            </a:r>
            <a:endParaRPr lang="en-US" sz="3400" i="1" dirty="0"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A close up of a logo&#10;&#10;AI-generated content may be incorrect.">
            <a:extLst>
              <a:ext uri="{FF2B5EF4-FFF2-40B4-BE49-F238E27FC236}">
                <a16:creationId xmlns:a16="http://schemas.microsoft.com/office/drawing/2014/main" id="{418CB79C-D0E6-45C8-794F-617942178C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854547" y="2277951"/>
            <a:ext cx="5135538" cy="13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89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743F34-DF7D-3EED-F463-BA846240E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428" y="488555"/>
            <a:ext cx="15657806" cy="9033142"/>
          </a:xfrm>
          <a:prstGeom prst="rect">
            <a:avLst/>
          </a:prstGeom>
        </p:spPr>
      </p:pic>
      <p:sp>
        <p:nvSpPr>
          <p:cNvPr id="6" name="TextBox 14">
            <a:extLst>
              <a:ext uri="{FF2B5EF4-FFF2-40B4-BE49-F238E27FC236}">
                <a16:creationId xmlns:a16="http://schemas.microsoft.com/office/drawing/2014/main" id="{CD2665D4-C00E-6896-96E0-67864BA9BDDA}"/>
              </a:ext>
            </a:extLst>
          </p:cNvPr>
          <p:cNvSpPr txBox="1"/>
          <p:nvPr/>
        </p:nvSpPr>
        <p:spPr>
          <a:xfrm>
            <a:off x="5794277" y="9742883"/>
            <a:ext cx="6699446" cy="35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chemeClr val="bg1">
                    <a:lumMod val="65000"/>
                  </a:schemeClr>
                </a:solidFill>
                <a:latin typeface="Open Sans 2"/>
              </a:rPr>
              <a:t>Harvard Law School Food Law and Policy Clinic </a:t>
            </a:r>
          </a:p>
        </p:txBody>
      </p:sp>
    </p:spTree>
    <p:extLst>
      <p:ext uri="{BB962C8B-B14F-4D97-AF65-F5344CB8AC3E}">
        <p14:creationId xmlns:p14="http://schemas.microsoft.com/office/powerpoint/2010/main" val="660861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892023" y="454837"/>
            <a:ext cx="10773632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600" b="1">
                <a:solidFill>
                  <a:srgbClr val="155163"/>
                </a:solidFill>
                <a:ea typeface="Calibri"/>
                <a:cs typeface="Calibri"/>
              </a:rPr>
              <a:t>Legal Issues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293541" y="2131819"/>
            <a:ext cx="16129321" cy="6987990"/>
            <a:chOff x="536011" y="2324262"/>
            <a:chExt cx="16530839" cy="7142082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92024" y="2456649"/>
              <a:ext cx="1822234" cy="1822234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835790" y="2490455"/>
              <a:ext cx="1705875" cy="1753703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892023" y="6037817"/>
              <a:ext cx="2083652" cy="2083652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5956478" y="6140545"/>
              <a:ext cx="2636376" cy="1517110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0940298" y="6018122"/>
              <a:ext cx="1687293" cy="1687293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6045562" y="2324262"/>
              <a:ext cx="1521517" cy="1919896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691533" y="4663921"/>
              <a:ext cx="2819079" cy="539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Food Safety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35612" y="4663921"/>
              <a:ext cx="3390579" cy="539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Date Labeling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1191" y="4663921"/>
              <a:ext cx="1676400" cy="5770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Liability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36011" y="8312182"/>
              <a:ext cx="2974601" cy="11541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Tax Incentives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 &amp; Barriers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810201" y="8312182"/>
              <a:ext cx="3224712" cy="1103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Requirements 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&amp; Penalties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90855" y="8312182"/>
              <a:ext cx="3059882" cy="1103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Govt. Grants 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&amp; Incentives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533678" y="4022074"/>
              <a:ext cx="1996048" cy="1996048"/>
            </a:xfrm>
            <a:prstGeom prst="rect">
              <a:avLst/>
            </a:prstGeom>
          </p:spPr>
        </p:pic>
        <p:sp>
          <p:nvSpPr>
            <p:cNvPr id="21" name="TextBox 14"/>
            <p:cNvSpPr txBox="1"/>
            <p:nvPr/>
          </p:nvSpPr>
          <p:spPr>
            <a:xfrm>
              <a:off x="14279737" y="6322019"/>
              <a:ext cx="2787113" cy="11541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Open Sans 2"/>
                </a:rPr>
                <a:t>Food Waste Law &amp; Policy </a:t>
              </a:r>
            </a:p>
          </p:txBody>
        </p:sp>
      </p:grpSp>
      <p:sp>
        <p:nvSpPr>
          <p:cNvPr id="2" name="TextBox 14">
            <a:extLst>
              <a:ext uri="{FF2B5EF4-FFF2-40B4-BE49-F238E27FC236}">
                <a16:creationId xmlns:a16="http://schemas.microsoft.com/office/drawing/2014/main" id="{A9B1F17C-AD18-B275-1277-9CC67AA830B2}"/>
              </a:ext>
            </a:extLst>
          </p:cNvPr>
          <p:cNvSpPr txBox="1"/>
          <p:nvPr/>
        </p:nvSpPr>
        <p:spPr>
          <a:xfrm>
            <a:off x="5794277" y="9742883"/>
            <a:ext cx="6699446" cy="35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chemeClr val="bg1">
                    <a:lumMod val="65000"/>
                  </a:schemeClr>
                </a:solidFill>
                <a:latin typeface="Open Sans 2"/>
              </a:rPr>
              <a:t>Harvard Law School Food Law and Policy Clinic </a:t>
            </a:r>
          </a:p>
        </p:txBody>
      </p:sp>
    </p:spTree>
    <p:extLst>
      <p:ext uri="{BB962C8B-B14F-4D97-AF65-F5344CB8AC3E}">
        <p14:creationId xmlns:p14="http://schemas.microsoft.com/office/powerpoint/2010/main" val="2215361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ackground with black and white clouds&#10;&#10;AI-generated content may be incorrect.">
            <a:extLst>
              <a:ext uri="{FF2B5EF4-FFF2-40B4-BE49-F238E27FC236}">
                <a16:creationId xmlns:a16="http://schemas.microsoft.com/office/drawing/2014/main" id="{50695E6A-CF49-F077-12D9-94A7514B3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28505" y="300707"/>
            <a:ext cx="2571750" cy="1524000"/>
          </a:xfrm>
          <a:prstGeom prst="rect">
            <a:avLst/>
          </a:prstGeom>
          <a:ln>
            <a:noFill/>
          </a:ln>
        </p:spPr>
      </p:pic>
      <p:pic>
        <p:nvPicPr>
          <p:cNvPr id="2" name="The Global Food Donation Policy Atlas - 28 April 2025">
            <a:hlinkClick r:id="" action="ppaction://media"/>
            <a:extLst>
              <a:ext uri="{FF2B5EF4-FFF2-40B4-BE49-F238E27FC236}">
                <a16:creationId xmlns:a16="http://schemas.microsoft.com/office/drawing/2014/main" id="{28081225-AED8-A130-0B27-C4F9FA0A3C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4352" y="922421"/>
            <a:ext cx="18009268" cy="84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5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C7BA0-A059-7662-F2A7-DACC451D2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1">
            <a:extLst>
              <a:ext uri="{FF2B5EF4-FFF2-40B4-BE49-F238E27FC236}">
                <a16:creationId xmlns:a16="http://schemas.microsoft.com/office/drawing/2014/main" id="{BE8FD923-7EEE-F199-950E-53EC81C47B56}"/>
              </a:ext>
            </a:extLst>
          </p:cNvPr>
          <p:cNvSpPr txBox="1"/>
          <p:nvPr/>
        </p:nvSpPr>
        <p:spPr>
          <a:xfrm>
            <a:off x="892023" y="454837"/>
            <a:ext cx="14310462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39"/>
              </a:lnSpc>
            </a:pPr>
            <a:r>
              <a:rPr lang="en-US" sz="6600" b="1" dirty="0">
                <a:solidFill>
                  <a:srgbClr val="155163"/>
                </a:solidFill>
                <a:ea typeface="Calibri"/>
                <a:cs typeface="Calibri"/>
              </a:rPr>
              <a:t>Technical Assistance: South Africa</a:t>
            </a:r>
            <a:endParaRPr lang="en-US" dirty="0"/>
          </a:p>
        </p:txBody>
      </p:sp>
      <p:pic>
        <p:nvPicPr>
          <p:cNvPr id="2" name="Picture 1" descr="A group of vegetables and fruits&#10;&#10;AI-generated content may be incorrect.">
            <a:extLst>
              <a:ext uri="{FF2B5EF4-FFF2-40B4-BE49-F238E27FC236}">
                <a16:creationId xmlns:a16="http://schemas.microsoft.com/office/drawing/2014/main" id="{56251244-17C6-A4CA-51A1-6D8FAE765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9408" y="2572428"/>
            <a:ext cx="5117597" cy="66275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South African Bureau of Standards | 领英">
            <a:extLst>
              <a:ext uri="{FF2B5EF4-FFF2-40B4-BE49-F238E27FC236}">
                <a16:creationId xmlns:a16="http://schemas.microsoft.com/office/drawing/2014/main" id="{5A587FFB-24FB-E8F4-239C-54B898650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7374" y="7141368"/>
            <a:ext cx="2587255" cy="25252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F1DEF0-1968-7BEA-232E-D03A237D60F7}"/>
              </a:ext>
            </a:extLst>
          </p:cNvPr>
          <p:cNvSpPr txBox="1"/>
          <p:nvPr/>
        </p:nvSpPr>
        <p:spPr>
          <a:xfrm>
            <a:off x="1144418" y="2782468"/>
            <a:ext cx="8355081" cy="62093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900"/>
              </a:spcAft>
              <a:buFont typeface="Arial"/>
              <a:buChar char="•"/>
            </a:pPr>
            <a:r>
              <a:rPr lang="en-US" sz="3600" b="1" dirty="0">
                <a:ea typeface="Calibri"/>
                <a:cs typeface="Calibri"/>
              </a:rPr>
              <a:t>62.7% </a:t>
            </a:r>
            <a:r>
              <a:rPr lang="en-US" sz="3600" dirty="0">
                <a:ea typeface="Calibri"/>
                <a:cs typeface="Calibri"/>
              </a:rPr>
              <a:t>of respondents agreed that they would donate more food if legally </a:t>
            </a:r>
            <a:r>
              <a:rPr lang="en-US" sz="3600" b="1" dirty="0">
                <a:ea typeface="Calibri"/>
                <a:cs typeface="Calibri"/>
              </a:rPr>
              <a:t>protected from liability</a:t>
            </a:r>
            <a:endParaRPr lang="en-US" sz="3600" b="1">
              <a:ea typeface="Calibri"/>
              <a:cs typeface="Calibri"/>
            </a:endParaRPr>
          </a:p>
          <a:p>
            <a:pPr marL="457200" indent="-457200">
              <a:spcBef>
                <a:spcPts val="600"/>
              </a:spcBef>
              <a:spcAft>
                <a:spcPts val="900"/>
              </a:spcAft>
              <a:buFont typeface="Arial"/>
              <a:buChar char="•"/>
            </a:pPr>
            <a:r>
              <a:rPr lang="en-US" sz="3600" b="1" dirty="0">
                <a:ea typeface="+mn-lt"/>
                <a:cs typeface="+mn-lt"/>
              </a:rPr>
              <a:t>76.6% </a:t>
            </a:r>
            <a:r>
              <a:rPr lang="en-US" sz="3600" dirty="0">
                <a:ea typeface="+mn-lt"/>
                <a:cs typeface="+mn-lt"/>
              </a:rPr>
              <a:t>of respondents agreed that they would donate more food if the South African government provided official </a:t>
            </a:r>
            <a:r>
              <a:rPr lang="en-US" sz="3600" b="1" dirty="0">
                <a:ea typeface="+mn-lt"/>
                <a:cs typeface="+mn-lt"/>
              </a:rPr>
              <a:t>guidance around food safety laws </a:t>
            </a:r>
            <a:r>
              <a:rPr lang="en-US" sz="3600" dirty="0">
                <a:ea typeface="+mn-lt"/>
                <a:cs typeface="+mn-lt"/>
              </a:rPr>
              <a:t>and regulations relevant to donation</a:t>
            </a:r>
          </a:p>
          <a:p>
            <a:pPr marL="457200" indent="-457200">
              <a:spcBef>
                <a:spcPts val="600"/>
              </a:spcBef>
              <a:spcAft>
                <a:spcPts val="900"/>
              </a:spcAft>
              <a:buFont typeface="Arial"/>
              <a:buChar char="•"/>
            </a:pPr>
            <a:endParaRPr lang="en-US" sz="3600" dirty="0">
              <a:ea typeface="+mn-lt"/>
              <a:cs typeface="+mn-lt"/>
            </a:endParaRPr>
          </a:p>
          <a:p>
            <a:pPr>
              <a:spcBef>
                <a:spcPts val="600"/>
              </a:spcBef>
              <a:spcAft>
                <a:spcPts val="900"/>
              </a:spcAft>
            </a:pPr>
            <a:endParaRPr lang="en-US" sz="3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287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1">
            <a:extLst>
              <a:ext uri="{FF2B5EF4-FFF2-40B4-BE49-F238E27FC236}">
                <a16:creationId xmlns:a16="http://schemas.microsoft.com/office/drawing/2014/main" id="{3F1D4248-FFC0-0700-FE16-8ECB9440CB60}"/>
              </a:ext>
            </a:extLst>
          </p:cNvPr>
          <p:cNvSpPr txBox="1"/>
          <p:nvPr/>
        </p:nvSpPr>
        <p:spPr>
          <a:xfrm>
            <a:off x="892023" y="454837"/>
            <a:ext cx="10773632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39"/>
              </a:lnSpc>
            </a:pPr>
            <a:r>
              <a:rPr lang="en-US" sz="6600" b="1" dirty="0">
                <a:solidFill>
                  <a:srgbClr val="155163"/>
                </a:solidFill>
                <a:ea typeface="Calibri"/>
                <a:cs typeface="Calibri"/>
              </a:rPr>
              <a:t>Policy Progress: Singapore</a:t>
            </a:r>
            <a:endParaRPr lang="en-US" dirty="0"/>
          </a:p>
        </p:txBody>
      </p:sp>
      <p:pic>
        <p:nvPicPr>
          <p:cNvPr id="10" name="Picture 9" descr="A close-up of a pile of fruits and vegetables&#10;&#10;AI-generated content may be incorrect.">
            <a:extLst>
              <a:ext uri="{FF2B5EF4-FFF2-40B4-BE49-F238E27FC236}">
                <a16:creationId xmlns:a16="http://schemas.microsoft.com/office/drawing/2014/main" id="{A3FB4C84-FFE3-2225-1364-25418B782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795" y="2099930"/>
            <a:ext cx="5898643" cy="77263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document with black text&#10;&#10;AI-generated content may be incorrect.">
            <a:extLst>
              <a:ext uri="{FF2B5EF4-FFF2-40B4-BE49-F238E27FC236}">
                <a16:creationId xmlns:a16="http://schemas.microsoft.com/office/drawing/2014/main" id="{B332FE5E-5C25-F3BE-FEBA-DC3A5D785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19" y="2999064"/>
            <a:ext cx="7274944" cy="54004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08525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>
            <a:extLst>
              <a:ext uri="{FF2B5EF4-FFF2-40B4-BE49-F238E27FC236}">
                <a16:creationId xmlns:a16="http://schemas.microsoft.com/office/drawing/2014/main" id="{E973A758-AFC7-EFD7-845D-92FABB5CEEBB}"/>
              </a:ext>
            </a:extLst>
          </p:cNvPr>
          <p:cNvSpPr txBox="1"/>
          <p:nvPr/>
        </p:nvSpPr>
        <p:spPr>
          <a:xfrm>
            <a:off x="716177" y="476818"/>
            <a:ext cx="15488506" cy="953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39"/>
              </a:lnSpc>
            </a:pPr>
            <a:r>
              <a:rPr lang="en-US" sz="6000" b="1">
                <a:solidFill>
                  <a:srgbClr val="155163"/>
                </a:solidFill>
                <a:ea typeface="Calibri"/>
                <a:cs typeface="Calibri"/>
              </a:rPr>
              <a:t>Total Strong &amp; Moderate Policies Over Time</a:t>
            </a:r>
            <a:endParaRPr lang="en-US" sz="6000">
              <a:ea typeface="Calibri"/>
              <a:cs typeface="Calibri"/>
            </a:endParaRPr>
          </a:p>
        </p:txBody>
      </p:sp>
      <p:pic>
        <p:nvPicPr>
          <p:cNvPr id="3" name="Picture 2" descr="A graph of a number of strong and moderate policies&#10;&#10;Description automatically generated">
            <a:extLst>
              <a:ext uri="{FF2B5EF4-FFF2-40B4-BE49-F238E27FC236}">
                <a16:creationId xmlns:a16="http://schemas.microsoft.com/office/drawing/2014/main" id="{BECD08E9-F571-9856-8675-2E8CB86AA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" t="9974" r="955" b="1443"/>
          <a:stretch/>
        </p:blipFill>
        <p:spPr>
          <a:xfrm>
            <a:off x="1003935" y="2050542"/>
            <a:ext cx="15155495" cy="758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34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1">
            <a:extLst>
              <a:ext uri="{FF2B5EF4-FFF2-40B4-BE49-F238E27FC236}">
                <a16:creationId xmlns:a16="http://schemas.microsoft.com/office/drawing/2014/main" id="{E77C5720-B786-0436-C39C-909EF4DF946D}"/>
              </a:ext>
            </a:extLst>
          </p:cNvPr>
          <p:cNvSpPr txBox="1"/>
          <p:nvPr/>
        </p:nvSpPr>
        <p:spPr>
          <a:xfrm>
            <a:off x="1028700" y="2992839"/>
            <a:ext cx="8511309" cy="615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endParaRPr/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F8E48E6B-BB0F-3C7E-1514-AF106B015886}"/>
              </a:ext>
            </a:extLst>
          </p:cNvPr>
          <p:cNvSpPr txBox="1">
            <a:spLocks/>
          </p:cNvSpPr>
          <p:nvPr/>
        </p:nvSpPr>
        <p:spPr>
          <a:xfrm>
            <a:off x="741827" y="440242"/>
            <a:ext cx="14719455" cy="11034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85750" algn="l" defTabSz="13716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28600" algn="l" defTabSz="13716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-228600" algn="l" defTabSz="13716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228600" algn="l" defTabSz="13716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-228600" algn="l" defTabSz="13716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-228600" algn="l" defTabSz="13716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228600" algn="l" defTabSz="13716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-228600" algn="l" defTabSz="13716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155163"/>
                </a:solidFill>
                <a:ea typeface="Calibri"/>
                <a:cs typeface="Calibri"/>
              </a:rPr>
              <a:t>Takeaways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71163-D9DC-7C5F-7C51-B2C93A38842C}"/>
              </a:ext>
            </a:extLst>
          </p:cNvPr>
          <p:cNvSpPr txBox="1"/>
          <p:nvPr/>
        </p:nvSpPr>
        <p:spPr>
          <a:xfrm>
            <a:off x="1188719" y="2295143"/>
            <a:ext cx="15743956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900"/>
              </a:spcAft>
              <a:buFont typeface="Arial"/>
              <a:buChar char="•"/>
            </a:pPr>
            <a:r>
              <a:rPr lang="en-US" sz="3600" dirty="0">
                <a:ea typeface="+mn-lt"/>
                <a:cs typeface="+mn-lt"/>
              </a:rPr>
              <a:t>Food waste has enormous economic, social and environmental consequences. </a:t>
            </a:r>
            <a:endParaRPr lang="en-US" sz="3600" dirty="0">
              <a:ea typeface="Calibri"/>
              <a:cs typeface="Calibri"/>
            </a:endParaRPr>
          </a:p>
          <a:p>
            <a:pPr marL="457200" indent="-457200">
              <a:spcBef>
                <a:spcPts val="600"/>
              </a:spcBef>
              <a:spcAft>
                <a:spcPts val="900"/>
              </a:spcAft>
              <a:buFont typeface="Arial"/>
              <a:buChar char="•"/>
            </a:pPr>
            <a:r>
              <a:rPr lang="en-US" sz="3600" dirty="0">
                <a:ea typeface="+mn-lt"/>
                <a:cs typeface="+mn-lt"/>
              </a:rPr>
              <a:t>Food recovery can help combat dual crises of hunger and climate change.</a:t>
            </a:r>
            <a:endParaRPr lang="en-US">
              <a:ea typeface="Calibri"/>
              <a:cs typeface="Calibri"/>
            </a:endParaRPr>
          </a:p>
          <a:p>
            <a:pPr marL="457200" indent="-457200">
              <a:spcBef>
                <a:spcPts val="600"/>
              </a:spcBef>
              <a:spcAft>
                <a:spcPts val="900"/>
              </a:spcAft>
              <a:buFont typeface="Arial"/>
              <a:buChar char="•"/>
            </a:pPr>
            <a:r>
              <a:rPr lang="en-US" sz="3600" dirty="0">
                <a:ea typeface="+mn-lt"/>
                <a:cs typeface="+mn-lt"/>
              </a:rPr>
              <a:t>Well-designed policies can align incentives, increase clarity, and remove obstacles to food recovery and donation.</a:t>
            </a:r>
            <a:endParaRPr lang="en-US" sz="3600" dirty="0">
              <a:ea typeface="Calibri"/>
              <a:cs typeface="Calibri"/>
            </a:endParaRPr>
          </a:p>
          <a:p>
            <a:pPr marL="457200" indent="-457200">
              <a:spcBef>
                <a:spcPts val="600"/>
              </a:spcBef>
              <a:spcAft>
                <a:spcPts val="900"/>
              </a:spcAft>
              <a:buFont typeface="Arial"/>
              <a:buChar char="•"/>
            </a:pPr>
            <a:r>
              <a:rPr lang="en-US" sz="3600" dirty="0">
                <a:ea typeface="Calibri"/>
                <a:cs typeface="Calibri"/>
              </a:rPr>
              <a:t>Our aim is to speed progress on policies by making recommendations and sharing global best practices.</a:t>
            </a:r>
          </a:p>
          <a:p>
            <a:pPr>
              <a:spcBef>
                <a:spcPts val="600"/>
              </a:spcBef>
              <a:spcAft>
                <a:spcPts val="900"/>
              </a:spcAft>
            </a:pPr>
            <a:endParaRPr lang="en-US" sz="36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453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01259" y="9245628"/>
            <a:ext cx="18983804" cy="1399946"/>
          </a:xfrm>
          <a:prstGeom prst="rect">
            <a:avLst/>
          </a:prstGeom>
          <a:solidFill>
            <a:srgbClr val="AE2840"/>
          </a:solidFill>
        </p:spPr>
        <p:txBody>
          <a:bodyPr/>
          <a:lstStyle/>
          <a:p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716381" y="1165658"/>
            <a:ext cx="4253595" cy="15738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718603" y="4807043"/>
            <a:ext cx="4507345" cy="1205715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1588554" y="9561743"/>
            <a:ext cx="6699446" cy="35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EEEEEE"/>
                </a:solidFill>
                <a:latin typeface="Open Sans 2"/>
              </a:rPr>
              <a:t>Harvard Law School Food Law and Policy Clinic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840942" y="3291555"/>
            <a:ext cx="3518086" cy="1030070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6B119207-A987-5640-9AF8-628FAE371360}"/>
              </a:ext>
            </a:extLst>
          </p:cNvPr>
          <p:cNvSpPr txBox="1"/>
          <p:nvPr/>
        </p:nvSpPr>
        <p:spPr>
          <a:xfrm>
            <a:off x="4291679" y="2000799"/>
            <a:ext cx="9927985" cy="56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8"/>
              </a:lnSpc>
            </a:pPr>
            <a:r>
              <a:rPr lang="en-US" sz="3300">
                <a:solidFill>
                  <a:srgbClr val="B22940"/>
                </a:solidFill>
                <a:latin typeface="Open Sans 1 Bold"/>
              </a:rPr>
              <a:t>ATLAS PROJECT</a:t>
            </a:r>
            <a:endParaRPr lang="en-US" sz="3320">
              <a:solidFill>
                <a:srgbClr val="B22940"/>
              </a:solidFill>
              <a:latin typeface="Open Sans 1 Bold"/>
            </a:endParaRP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EA46AC5E-9A9F-F046-8ED8-3EF51E51670E}"/>
              </a:ext>
            </a:extLst>
          </p:cNvPr>
          <p:cNvSpPr txBox="1"/>
          <p:nvPr/>
        </p:nvSpPr>
        <p:spPr>
          <a:xfrm>
            <a:off x="4294609" y="2698314"/>
            <a:ext cx="8290556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Open Sans 1 Bold"/>
              </a:rPr>
              <a:t>Website Link:</a:t>
            </a:r>
          </a:p>
          <a:p>
            <a:pPr algn="just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Open Sans 1"/>
                <a:hlinkClick r:id="rId6"/>
              </a:rPr>
              <a:t>https://atlas.foodbanking.org/</a:t>
            </a:r>
            <a:r>
              <a:rPr lang="en-US" sz="3050">
                <a:solidFill>
                  <a:srgbClr val="000000"/>
                </a:solidFill>
                <a:latin typeface="Open Sans 1"/>
              </a:rPr>
              <a:t> </a:t>
            </a:r>
          </a:p>
          <a:p>
            <a:pPr algn="just">
              <a:lnSpc>
                <a:spcPts val="4270"/>
              </a:lnSpc>
            </a:pPr>
            <a:endParaRPr lang="en-US" sz="3050">
              <a:solidFill>
                <a:srgbClr val="000000"/>
              </a:solidFill>
              <a:latin typeface="Open Sans 1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31992ACB-7C8E-4248-84C6-EB4D5A21AA21}"/>
              </a:ext>
            </a:extLst>
          </p:cNvPr>
          <p:cNvSpPr txBox="1"/>
          <p:nvPr/>
        </p:nvSpPr>
        <p:spPr>
          <a:xfrm>
            <a:off x="4351747" y="5731623"/>
            <a:ext cx="9927985" cy="56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3320">
                <a:solidFill>
                  <a:srgbClr val="B22940"/>
                </a:solidFill>
                <a:latin typeface="Open Sans 1 Bold"/>
              </a:rPr>
              <a:t>FLPC WEBSITE</a:t>
            </a: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FD4C2A58-226F-054C-8EDE-D102FF951019}"/>
              </a:ext>
            </a:extLst>
          </p:cNvPr>
          <p:cNvSpPr txBox="1"/>
          <p:nvPr/>
        </p:nvSpPr>
        <p:spPr>
          <a:xfrm>
            <a:off x="4360085" y="6395290"/>
            <a:ext cx="8290556" cy="160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Open Sans 1 Bold"/>
              </a:rPr>
              <a:t>Website Link:</a:t>
            </a:r>
          </a:p>
          <a:p>
            <a:pPr algn="just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Open Sans 1"/>
                <a:hlinkClick r:id="rId7"/>
              </a:rPr>
              <a:t>www.chlpi.org/flpc</a:t>
            </a:r>
            <a:r>
              <a:rPr lang="en-US" sz="3050">
                <a:solidFill>
                  <a:srgbClr val="000000"/>
                </a:solidFill>
                <a:latin typeface="Open Sans 1"/>
              </a:rPr>
              <a:t> </a:t>
            </a:r>
          </a:p>
          <a:p>
            <a:pPr algn="just">
              <a:lnSpc>
                <a:spcPts val="4270"/>
              </a:lnSpc>
            </a:pPr>
            <a:endParaRPr lang="en-US" sz="3050">
              <a:solidFill>
                <a:srgbClr val="000000"/>
              </a:solidFill>
              <a:latin typeface="Open Sans 1"/>
            </a:endParaRPr>
          </a:p>
        </p:txBody>
      </p:sp>
      <p:pic>
        <p:nvPicPr>
          <p:cNvPr id="3" name="Picture 2" descr="A logo with blue and green text&#10;&#10;Description automatically generated">
            <a:extLst>
              <a:ext uri="{FF2B5EF4-FFF2-40B4-BE49-F238E27FC236}">
                <a16:creationId xmlns:a16="http://schemas.microsoft.com/office/drawing/2014/main" id="{BE0EECFE-4956-EF4E-D128-D5D8387903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96344" y="6374316"/>
            <a:ext cx="3895344" cy="1314840"/>
          </a:xfrm>
          <a:prstGeom prst="rect">
            <a:avLst/>
          </a:prstGeom>
        </p:spPr>
      </p:pic>
      <p:pic>
        <p:nvPicPr>
          <p:cNvPr id="5" name="Picture 4" descr="A blue and white qr code&#10;&#10;Description automatically generated">
            <a:extLst>
              <a:ext uri="{FF2B5EF4-FFF2-40B4-BE49-F238E27FC236}">
                <a16:creationId xmlns:a16="http://schemas.microsoft.com/office/drawing/2014/main" id="{45BF782D-9279-7624-AF3E-FDB6838B72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8169" y="5410829"/>
            <a:ext cx="2848708" cy="2646486"/>
          </a:xfrm>
          <a:prstGeom prst="rect">
            <a:avLst/>
          </a:prstGeom>
        </p:spPr>
      </p:pic>
      <p:pic>
        <p:nvPicPr>
          <p:cNvPr id="7" name="Picture 6" descr="A red and white qr code&#10;&#10;Description automatically generated">
            <a:extLst>
              <a:ext uri="{FF2B5EF4-FFF2-40B4-BE49-F238E27FC236}">
                <a16:creationId xmlns:a16="http://schemas.microsoft.com/office/drawing/2014/main" id="{2EE23EC2-381E-EE2B-6EBD-FA483757A4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798" y="1708905"/>
            <a:ext cx="2866292" cy="2822332"/>
          </a:xfrm>
          <a:prstGeom prst="rect">
            <a:avLst/>
          </a:prstGeom>
        </p:spPr>
      </p:pic>
      <p:pic>
        <p:nvPicPr>
          <p:cNvPr id="4" name="Picture 3" descr="European Food Banks Federation – FEBA">
            <a:extLst>
              <a:ext uri="{FF2B5EF4-FFF2-40B4-BE49-F238E27FC236}">
                <a16:creationId xmlns:a16="http://schemas.microsoft.com/office/drawing/2014/main" id="{B804BE4D-6F1B-7436-882D-725C6B628E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792773" y="2996984"/>
            <a:ext cx="1658319" cy="163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05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84ea83-ba92-463e-ba85-c5060a518793" xsi:nil="true"/>
    <lcf76f155ced4ddcb4097134ff3c332f xmlns="87dd3e41-faac-4078-b00f-481101a63547">
      <Terms xmlns="http://schemas.microsoft.com/office/infopath/2007/PartnerControls"/>
    </lcf76f155ced4ddcb4097134ff3c332f>
    <SharedWithUsers xmlns="2e84ea83-ba92-463e-ba85-c5060a518793">
      <UserInfo>
        <DisplayName>Broad Leib, Emily</DisplayName>
        <AccountId>27</AccountId>
        <AccountType/>
      </UserInfo>
      <UserInfo>
        <DisplayName>Norton, Gray E.</DisplayName>
        <AccountId>288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3B4727E34B334180D6443A613BE722" ma:contentTypeVersion="18" ma:contentTypeDescription="Create a new document." ma:contentTypeScope="" ma:versionID="5dfb67e28ea9eab68392f1fd93976ba0">
  <xsd:schema xmlns:xsd="http://www.w3.org/2001/XMLSchema" xmlns:xs="http://www.w3.org/2001/XMLSchema" xmlns:p="http://schemas.microsoft.com/office/2006/metadata/properties" xmlns:ns2="87dd3e41-faac-4078-b00f-481101a63547" xmlns:ns3="2e84ea83-ba92-463e-ba85-c5060a518793" targetNamespace="http://schemas.microsoft.com/office/2006/metadata/properties" ma:root="true" ma:fieldsID="68f80f7f438e676f7b471cb60b50b4ea" ns2:_="" ns3:_="">
    <xsd:import namespace="87dd3e41-faac-4078-b00f-481101a63547"/>
    <xsd:import namespace="2e84ea83-ba92-463e-ba85-c5060a5187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dd3e41-faac-4078-b00f-481101a635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8107521-1385-498b-8889-bf2cd8dee3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84ea83-ba92-463e-ba85-c5060a51879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5e22045-463d-40ee-8237-63d9e7332e4c}" ma:internalName="TaxCatchAll" ma:showField="CatchAllData" ma:web="2e84ea83-ba92-463e-ba85-c5060a5187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DD5E19-2D33-41B1-9212-28143A75A21A}">
  <ds:schemaRefs>
    <ds:schemaRef ds:uri="http://purl.org/dc/dcmitype/"/>
    <ds:schemaRef ds:uri="http://www.w3.org/XML/1998/namespace"/>
    <ds:schemaRef ds:uri="http://schemas.openxmlformats.org/package/2006/metadata/core-properties"/>
    <ds:schemaRef ds:uri="2e84ea83-ba92-463e-ba85-c5060a518793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87dd3e41-faac-4078-b00f-481101a63547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9181036-422F-47E9-8E37-D66A36D0AA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E46316-6D75-42AF-B05C-1175CFAC3668}">
  <ds:schemaRefs>
    <ds:schemaRef ds:uri="2e84ea83-ba92-463e-ba85-c5060a518793"/>
    <ds:schemaRef ds:uri="87dd3e41-faac-4078-b00f-481101a635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528</Words>
  <Application>Microsoft Office PowerPoint</Application>
  <PresentationFormat>Custom</PresentationFormat>
  <Paragraphs>78</Paragraphs>
  <Slides>13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Bahnschrift Light</vt:lpstr>
      <vt:lpstr>Calibri  </vt:lpstr>
      <vt:lpstr>Open Sans 2</vt:lpstr>
      <vt:lpstr>Helvetica</vt:lpstr>
      <vt:lpstr>Open Sans 1 Bold</vt:lpstr>
      <vt:lpstr>Aptos</vt:lpstr>
      <vt:lpstr>Century</vt:lpstr>
      <vt:lpstr>Open Sans 1</vt:lpstr>
      <vt:lpstr>Arial</vt:lpstr>
      <vt:lpstr>Calibri</vt:lpstr>
      <vt:lpstr>Office Theme</vt:lpstr>
      <vt:lpstr>Global Food+ Symposium 2025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 Slide Deck V.2</dc:title>
  <dc:creator>Emily Broad Leib</dc:creator>
  <cp:lastModifiedBy>Broad Leib, Emily</cp:lastModifiedBy>
  <cp:revision>619</cp:revision>
  <cp:lastPrinted>2025-05-02T01:41:11Z</cp:lastPrinted>
  <dcterms:created xsi:type="dcterms:W3CDTF">2006-08-16T00:00:00Z</dcterms:created>
  <dcterms:modified xsi:type="dcterms:W3CDTF">2025-05-02T01:48:24Z</dcterms:modified>
  <dc:identifier>DAEAHOgYUZk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0x010100E43B4727E34B334180D6443A613BE722</vt:lpwstr>
  </property>
  <property fmtid="{D5CDD505-2E9C-101B-9397-08002B2CF9AE}" pid="3" name="MediaServiceImageTags">
    <vt:lpwstr/>
  </property>
</Properties>
</file>