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 id="2147483673" r:id="rId2"/>
  </p:sldMasterIdLst>
  <p:notesMasterIdLst>
    <p:notesMasterId r:id="rId24"/>
  </p:notesMasterIdLst>
  <p:sldIdLst>
    <p:sldId id="495" r:id="rId3"/>
    <p:sldId id="578" r:id="rId4"/>
    <p:sldId id="518" r:id="rId5"/>
    <p:sldId id="580" r:id="rId6"/>
    <p:sldId id="583" r:id="rId7"/>
    <p:sldId id="504" r:id="rId8"/>
    <p:sldId id="328" r:id="rId9"/>
    <p:sldId id="545" r:id="rId10"/>
    <p:sldId id="493" r:id="rId11"/>
    <p:sldId id="574" r:id="rId12"/>
    <p:sldId id="339" r:id="rId13"/>
    <p:sldId id="363" r:id="rId14"/>
    <p:sldId id="525" r:id="rId15"/>
    <p:sldId id="526" r:id="rId16"/>
    <p:sldId id="333" r:id="rId17"/>
    <p:sldId id="342" r:id="rId18"/>
    <p:sldId id="343" r:id="rId19"/>
    <p:sldId id="369" r:id="rId20"/>
    <p:sldId id="372" r:id="rId21"/>
    <p:sldId id="584" r:id="rId22"/>
    <p:sldId id="575" r:id="rId2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F3764"/>
    <a:srgbClr val="0070C0"/>
    <a:srgbClr val="E7E4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58"/>
    <p:restoredTop sz="84378"/>
  </p:normalViewPr>
  <p:slideViewPr>
    <p:cSldViewPr snapToGrid="0">
      <p:cViewPr varScale="1">
        <p:scale>
          <a:sx n="171" d="100"/>
          <a:sy n="171" d="100"/>
        </p:scale>
        <p:origin x="176" y="200"/>
      </p:cViewPr>
      <p:guideLst>
        <p:guide orient="horz" pos="1620"/>
        <p:guide pos="2880"/>
      </p:guideLst>
    </p:cSldViewPr>
  </p:slideViewPr>
  <p:notesTextViewPr>
    <p:cViewPr>
      <p:scale>
        <a:sx n="80" d="100"/>
        <a:sy n="8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397F1-0005-5477-4CAF-4409E66B18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F61713-0A9F-A7D7-8A45-74E263D499F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96A1B56-27FD-2B58-AA14-F5A485CB490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A402FE2-8747-1A96-362E-C855CD62C3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09FE7F-C6CA-B247-B797-23F895361E5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Arial"/>
              <a:sym typeface="Arial"/>
            </a:endParaRPr>
          </a:p>
        </p:txBody>
      </p:sp>
    </p:spTree>
    <p:extLst>
      <p:ext uri="{BB962C8B-B14F-4D97-AF65-F5344CB8AC3E}">
        <p14:creationId xmlns:p14="http://schemas.microsoft.com/office/powerpoint/2010/main" val="4112354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DF46C-3D23-124A-AB88-4A3B946C64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E456E1-8DB7-376E-C3CF-E3ABC8313C6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3148461-FC9E-3459-AF77-8A98E57777ED}"/>
              </a:ext>
            </a:extLst>
          </p:cNvPr>
          <p:cNvSpPr>
            <a:spLocks noGrp="1"/>
          </p:cNvSpPr>
          <p:nvPr>
            <p:ph type="body" idx="1"/>
          </p:nvPr>
        </p:nvSpPr>
        <p:spPr/>
        <p:txBody>
          <a:bodyPr/>
          <a:lstStyle/>
          <a:p>
            <a:r>
              <a:rPr lang="en-US" dirty="0"/>
              <a:t>My goal is simple – demonstrate to you that everything is and island and this application in research is actually quite useful </a:t>
            </a:r>
          </a:p>
        </p:txBody>
      </p:sp>
      <p:sp>
        <p:nvSpPr>
          <p:cNvPr id="4" name="Slide Number Placeholder 3">
            <a:extLst>
              <a:ext uri="{FF2B5EF4-FFF2-40B4-BE49-F238E27FC236}">
                <a16:creationId xmlns:a16="http://schemas.microsoft.com/office/drawing/2014/main" id="{E2164573-124F-7EB9-14AC-A5DD28E2AEFA}"/>
              </a:ext>
            </a:extLst>
          </p:cNvPr>
          <p:cNvSpPr>
            <a:spLocks noGrp="1"/>
          </p:cNvSpPr>
          <p:nvPr>
            <p:ph type="sldNum" sz="quarter" idx="5"/>
          </p:nvPr>
        </p:nvSpPr>
        <p:spPr/>
        <p:txBody>
          <a:bodyPr/>
          <a:lstStyle/>
          <a:p>
            <a:fld id="{F909FE7F-C6CA-B247-B797-23F895361E58}" type="slidenum">
              <a:rPr lang="en-US" smtClean="0"/>
              <a:t>2</a:t>
            </a:fld>
            <a:endParaRPr lang="en-US"/>
          </a:p>
        </p:txBody>
      </p:sp>
    </p:spTree>
    <p:extLst>
      <p:ext uri="{BB962C8B-B14F-4D97-AF65-F5344CB8AC3E}">
        <p14:creationId xmlns:p14="http://schemas.microsoft.com/office/powerpoint/2010/main" val="982600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A432F-E40C-4272-D945-76E535AE7A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815C76-E8F8-8F75-4526-47AB3A34D1F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FC73035-1C44-B045-08D8-8EB91F2ACF46}"/>
              </a:ext>
            </a:extLst>
          </p:cNvPr>
          <p:cNvSpPr>
            <a:spLocks noGrp="1"/>
          </p:cNvSpPr>
          <p:nvPr>
            <p:ph type="body" idx="1"/>
          </p:nvPr>
        </p:nvSpPr>
        <p:spPr/>
        <p:txBody>
          <a:bodyPr/>
          <a:lstStyle/>
          <a:p>
            <a:pPr marL="228600" indent="-228600">
              <a:buAutoNum type="arabicPeriod"/>
            </a:pPr>
            <a:endParaRPr lang="en-US" dirty="0"/>
          </a:p>
        </p:txBody>
      </p:sp>
      <p:sp>
        <p:nvSpPr>
          <p:cNvPr id="4" name="Slide Number Placeholder 3">
            <a:extLst>
              <a:ext uri="{FF2B5EF4-FFF2-40B4-BE49-F238E27FC236}">
                <a16:creationId xmlns:a16="http://schemas.microsoft.com/office/drawing/2014/main" id="{845A8428-89CE-3844-B826-E81D150364A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3BE290-0A9E-3D49-9E82-4116D377EBC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0901486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3E07C-2CFF-466E-5839-30E5D5195C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546685-7827-108F-1ADE-49247E8142C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7F6E2F8-23DC-C8AF-D70C-FE55A71E23F6}"/>
              </a:ext>
            </a:extLst>
          </p:cNvPr>
          <p:cNvSpPr>
            <a:spLocks noGrp="1"/>
          </p:cNvSpPr>
          <p:nvPr>
            <p:ph type="body" idx="1"/>
          </p:nvPr>
        </p:nvSpPr>
        <p:spPr/>
        <p:txBody>
          <a:bodyPr/>
          <a:lstStyle/>
          <a:p>
            <a:pPr marL="228600" indent="-228600">
              <a:buAutoNum type="arabicPeriod"/>
            </a:pPr>
            <a:r>
              <a:rPr lang="en-US" dirty="0"/>
              <a:t>https://</a:t>
            </a:r>
            <a:r>
              <a:rPr lang="en-US" dirty="0" err="1"/>
              <a:t>www.washingtonpost.com</a:t>
            </a:r>
            <a:r>
              <a:rPr lang="en-US" dirty="0"/>
              <a:t>/graphics/2020/politics/</a:t>
            </a:r>
            <a:r>
              <a:rPr lang="en-US" dirty="0" err="1"/>
              <a:t>florida</a:t>
            </a:r>
            <a:r>
              <a:rPr lang="en-US" dirty="0"/>
              <a:t>-political-geography/</a:t>
            </a:r>
          </a:p>
        </p:txBody>
      </p:sp>
      <p:sp>
        <p:nvSpPr>
          <p:cNvPr id="4" name="Slide Number Placeholder 3">
            <a:extLst>
              <a:ext uri="{FF2B5EF4-FFF2-40B4-BE49-F238E27FC236}">
                <a16:creationId xmlns:a16="http://schemas.microsoft.com/office/drawing/2014/main" id="{4F3B9CC2-C630-35C1-B492-287C09C855D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3BE290-0A9E-3D49-9E82-4116D377EBC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4250089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88720-6467-7BD0-7BFE-AFEFE68A9C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4DBC5A-3F3E-8165-811F-DF30E90F636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44631D2-9708-623E-856D-5A082537A8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CE28F57-A2AE-FE83-EDD0-B1731A808ADA}"/>
              </a:ext>
            </a:extLst>
          </p:cNvPr>
          <p:cNvSpPr>
            <a:spLocks noGrp="1"/>
          </p:cNvSpPr>
          <p:nvPr>
            <p:ph type="sldNum" sz="quarter" idx="5"/>
          </p:nvPr>
        </p:nvSpPr>
        <p:spPr/>
        <p:txBody>
          <a:bodyPr/>
          <a:lstStyle/>
          <a:p>
            <a:fld id="{F909FE7F-C6CA-B247-B797-23F895361E58}" type="slidenum">
              <a:rPr lang="en-US" smtClean="0"/>
              <a:t>5</a:t>
            </a:fld>
            <a:endParaRPr lang="en-US"/>
          </a:p>
        </p:txBody>
      </p:sp>
    </p:spTree>
    <p:extLst>
      <p:ext uri="{BB962C8B-B14F-4D97-AF65-F5344CB8AC3E}">
        <p14:creationId xmlns:p14="http://schemas.microsoft.com/office/powerpoint/2010/main" val="39473399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4A4F3-70F1-2E1A-AFCC-E762831935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108548-4759-51C9-142E-F3BC269AAB6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E0D2C38-5C82-BE69-0192-8E425D9557F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ym typeface="Wingdings" pitchFamily="2" charset="2"/>
            </a:endParaRPr>
          </a:p>
        </p:txBody>
      </p:sp>
      <p:sp>
        <p:nvSpPr>
          <p:cNvPr id="4" name="Slide Number Placeholder 3">
            <a:extLst>
              <a:ext uri="{FF2B5EF4-FFF2-40B4-BE49-F238E27FC236}">
                <a16:creationId xmlns:a16="http://schemas.microsoft.com/office/drawing/2014/main" id="{44D32744-1341-BFF6-C629-DA8B5252B79F}"/>
              </a:ext>
            </a:extLst>
          </p:cNvPr>
          <p:cNvSpPr>
            <a:spLocks noGrp="1"/>
          </p:cNvSpPr>
          <p:nvPr>
            <p:ph type="sldNum" sz="quarter" idx="5"/>
          </p:nvPr>
        </p:nvSpPr>
        <p:spPr/>
        <p:txBody>
          <a:bodyPr/>
          <a:lstStyle/>
          <a:p>
            <a:fld id="{6C3BE290-0A9E-3D49-9E82-4116D377EBCC}" type="slidenum">
              <a:rPr lang="en-US" smtClean="0"/>
              <a:t>6</a:t>
            </a:fld>
            <a:endParaRPr lang="en-US"/>
          </a:p>
        </p:txBody>
      </p:sp>
    </p:spTree>
    <p:extLst>
      <p:ext uri="{BB962C8B-B14F-4D97-AF65-F5344CB8AC3E}">
        <p14:creationId xmlns:p14="http://schemas.microsoft.com/office/powerpoint/2010/main" val="37648475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0" dirty="0"/>
              <a:t>25k people, 7k on San Cristobal, 2k on Isabela, and 16k on Santa Cruz</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0" dirty="0"/>
              <a:t>Most have come from mainland Ecuador beginning in the 60s/70s and population has exploded. Now migration strictly limited</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0" dirty="0"/>
              <a:t>97% of land is national park – extremely limited local farming</a:t>
            </a:r>
          </a:p>
          <a:p>
            <a:endParaRPr lang="en-US" b="0" dirty="0"/>
          </a:p>
        </p:txBody>
      </p:sp>
      <p:sp>
        <p:nvSpPr>
          <p:cNvPr id="4" name="Slide Number Placeholder 3"/>
          <p:cNvSpPr>
            <a:spLocks noGrp="1"/>
          </p:cNvSpPr>
          <p:nvPr>
            <p:ph type="sldNum" sz="quarter" idx="10"/>
          </p:nvPr>
        </p:nvSpPr>
        <p:spPr/>
        <p:txBody>
          <a:bodyPr/>
          <a:lstStyle/>
          <a:p>
            <a:fld id="{6C3BE290-0A9E-3D49-9E82-4116D377EBCC}" type="slidenum">
              <a:rPr lang="en-US" smtClean="0"/>
              <a:t>7</a:t>
            </a:fld>
            <a:endParaRPr lang="en-US"/>
          </a:p>
        </p:txBody>
      </p:sp>
    </p:spTree>
    <p:extLst>
      <p:ext uri="{BB962C8B-B14F-4D97-AF65-F5344CB8AC3E}">
        <p14:creationId xmlns:p14="http://schemas.microsoft.com/office/powerpoint/2010/main" val="19695823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CF10E-21BC-78CF-3570-E227D8388E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4B1E5E-8031-BE0B-5233-90D25FB0965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99E9D29-3E7B-0A6C-82D3-5112E12BD704}"/>
              </a:ext>
            </a:extLst>
          </p:cNvPr>
          <p:cNvSpPr>
            <a:spLocks noGrp="1"/>
          </p:cNvSpPr>
          <p:nvPr>
            <p:ph type="body" idx="1"/>
          </p:nvPr>
        </p:nvSpPr>
        <p:spPr/>
        <p:txBody>
          <a:bodyPr/>
          <a:lstStyle/>
          <a:p>
            <a:pPr>
              <a:spcAft>
                <a:spcPts val="600"/>
              </a:spcAft>
            </a:pPr>
            <a:r>
              <a:rPr lang="en-US" dirty="0"/>
              <a:t>Tiendas = virtually sole source of food. </a:t>
            </a:r>
            <a:r>
              <a:rPr lang="en-US" i="1" dirty="0"/>
              <a:t>Important-</a:t>
            </a:r>
            <a:r>
              <a:rPr lang="en-US" i="0" dirty="0"/>
              <a:t> that we can assess totality of food env is important for our approach</a:t>
            </a:r>
            <a:endParaRPr lang="en-US" dirty="0"/>
          </a:p>
          <a:p>
            <a:pPr>
              <a:spcAft>
                <a:spcPts val="600"/>
              </a:spcAft>
            </a:pPr>
            <a:endParaRPr lang="en-US" dirty="0"/>
          </a:p>
          <a:p>
            <a:pPr>
              <a:spcAft>
                <a:spcPts val="600"/>
              </a:spcAft>
            </a:pPr>
            <a:r>
              <a:rPr lang="en-US" dirty="0"/>
              <a:t>Fruits/vegetables (F/V) imported from mainland</a:t>
            </a:r>
          </a:p>
          <a:p>
            <a:pPr lvl="1">
              <a:spcAft>
                <a:spcPts val="600"/>
              </a:spcAft>
            </a:pPr>
            <a:r>
              <a:rPr lang="en-US" dirty="0"/>
              <a:t>Delays, Price Price: barge</a:t>
            </a:r>
            <a:r>
              <a:rPr lang="en-US" baseline="0" dirty="0"/>
              <a:t> vs. </a:t>
            </a:r>
            <a:r>
              <a:rPr lang="en-US" baseline="0" dirty="0" err="1"/>
              <a:t>airplans</a:t>
            </a:r>
            <a:r>
              <a:rPr lang="en-US" baseline="0" dirty="0"/>
              <a:t>, </a:t>
            </a:r>
            <a:r>
              <a:rPr lang="en-US" dirty="0"/>
              <a:t>Quality</a:t>
            </a:r>
          </a:p>
          <a:p>
            <a:pPr>
              <a:spcAft>
                <a:spcPts val="600"/>
              </a:spcAft>
            </a:pPr>
            <a:r>
              <a:rPr lang="en-US" dirty="0"/>
              <a:t>Locally produced F/V more expensive + less variety. 2% of land available</a:t>
            </a:r>
          </a:p>
          <a:p>
            <a:pPr>
              <a:spcAft>
                <a:spcPts val="600"/>
              </a:spcAft>
            </a:pPr>
            <a:r>
              <a:rPr lang="en-US" dirty="0"/>
              <a:t>Tourism economy: artificially high prices on the islands for lots of common items</a:t>
            </a:r>
          </a:p>
          <a:p>
            <a:pPr>
              <a:spcAft>
                <a:spcPts val="600"/>
              </a:spcAft>
            </a:pPr>
            <a:r>
              <a:rPr lang="en-US" dirty="0"/>
              <a:t>Preferences: </a:t>
            </a:r>
            <a:r>
              <a:rPr lang="en-US" dirty="0" err="1"/>
              <a:t>latin</a:t>
            </a:r>
            <a:r>
              <a:rPr lang="en-US" dirty="0"/>
              <a:t> American diet characterized by lots of starches, carbs, rice. Processed foods and lots of juice </a:t>
            </a:r>
          </a:p>
          <a:p>
            <a:pPr>
              <a:spcAft>
                <a:spcPts val="600"/>
              </a:spcAft>
            </a:pPr>
            <a:r>
              <a:rPr lang="en-US" dirty="0"/>
              <a:t>Underlying context: dual burden of health. 9% of children and 63% of adults OW/OB in Ecuador (</a:t>
            </a:r>
            <a:r>
              <a:rPr lang="en-US" sz="1200" b="0" i="0" kern="1200" dirty="0">
                <a:solidFill>
                  <a:schemeClr val="tx1"/>
                </a:solidFill>
                <a:effectLst/>
                <a:latin typeface="+mn-lt"/>
                <a:ea typeface="+mn-ea"/>
                <a:cs typeface="+mn-cs"/>
              </a:rPr>
              <a:t>Freire, Belmont et al, 2013)</a:t>
            </a:r>
            <a:r>
              <a:rPr lang="en-US" dirty="0"/>
              <a:t>. Yet we still see conditions like iron deficient anemia and infectious disease from poor water quality, for example </a:t>
            </a:r>
          </a:p>
          <a:p>
            <a:pPr>
              <a:spcAft>
                <a:spcPts val="600"/>
              </a:spcAft>
            </a:pPr>
            <a:endParaRPr lang="en-US" dirty="0"/>
          </a:p>
          <a:p>
            <a:pPr>
              <a:spcAft>
                <a:spcPts val="600"/>
              </a:spcAft>
            </a:pPr>
            <a:r>
              <a:rPr lang="en-US" dirty="0"/>
              <a:t>23m</a:t>
            </a:r>
          </a:p>
          <a:p>
            <a:endParaRPr lang="en-US" dirty="0"/>
          </a:p>
        </p:txBody>
      </p:sp>
      <p:sp>
        <p:nvSpPr>
          <p:cNvPr id="4" name="Slide Number Placeholder 3">
            <a:extLst>
              <a:ext uri="{FF2B5EF4-FFF2-40B4-BE49-F238E27FC236}">
                <a16:creationId xmlns:a16="http://schemas.microsoft.com/office/drawing/2014/main" id="{3283C73A-0326-13F3-32F4-DBCACB4840BF}"/>
              </a:ext>
            </a:extLst>
          </p:cNvPr>
          <p:cNvSpPr>
            <a:spLocks noGrp="1"/>
          </p:cNvSpPr>
          <p:nvPr>
            <p:ph type="sldNum" sz="quarter" idx="10"/>
          </p:nvPr>
        </p:nvSpPr>
        <p:spPr/>
        <p:txBody>
          <a:bodyPr/>
          <a:lstStyle/>
          <a:p>
            <a:fld id="{6C3BE290-0A9E-3D49-9E82-4116D377EBCC}" type="slidenum">
              <a:rPr lang="en-US" smtClean="0"/>
              <a:t>8</a:t>
            </a:fld>
            <a:endParaRPr lang="en-US"/>
          </a:p>
        </p:txBody>
      </p:sp>
    </p:spTree>
    <p:extLst>
      <p:ext uri="{BB962C8B-B14F-4D97-AF65-F5344CB8AC3E}">
        <p14:creationId xmlns:p14="http://schemas.microsoft.com/office/powerpoint/2010/main" val="37743984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F62E4-B2E7-C41F-B134-BF73AE9D99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28C16E-73FE-A52F-7E04-C56455B52B1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FE55C9A-FAC0-DF37-8559-B71E41880F18}"/>
              </a:ext>
            </a:extLst>
          </p:cNvPr>
          <p:cNvSpPr>
            <a:spLocks noGrp="1"/>
          </p:cNvSpPr>
          <p:nvPr>
            <p:ph type="body" idx="1"/>
          </p:nvPr>
        </p:nvSpPr>
        <p:spPr/>
        <p:txBody>
          <a:bodyPr/>
          <a:lstStyle/>
          <a:p>
            <a:pPr>
              <a:spcAft>
                <a:spcPts val="600"/>
              </a:spcAft>
            </a:pPr>
            <a:r>
              <a:rPr lang="en-US" dirty="0"/>
              <a:t>Tiendas = virtually sole source of food. </a:t>
            </a:r>
            <a:r>
              <a:rPr lang="en-US" i="1" dirty="0"/>
              <a:t>Important-</a:t>
            </a:r>
            <a:r>
              <a:rPr lang="en-US" i="0" dirty="0"/>
              <a:t> that we can assess totality of food env is important for our approach</a:t>
            </a:r>
            <a:endParaRPr lang="en-US" dirty="0"/>
          </a:p>
          <a:p>
            <a:pPr>
              <a:spcAft>
                <a:spcPts val="600"/>
              </a:spcAft>
            </a:pPr>
            <a:endParaRPr lang="en-US" dirty="0"/>
          </a:p>
          <a:p>
            <a:pPr>
              <a:spcAft>
                <a:spcPts val="600"/>
              </a:spcAft>
            </a:pPr>
            <a:r>
              <a:rPr lang="en-US" dirty="0"/>
              <a:t>Fruits/vegetables (F/V) imported from mainland</a:t>
            </a:r>
          </a:p>
          <a:p>
            <a:pPr lvl="1">
              <a:spcAft>
                <a:spcPts val="600"/>
              </a:spcAft>
            </a:pPr>
            <a:r>
              <a:rPr lang="en-US" dirty="0"/>
              <a:t>Delays, Price Price: barge</a:t>
            </a:r>
            <a:r>
              <a:rPr lang="en-US" baseline="0" dirty="0"/>
              <a:t> vs. </a:t>
            </a:r>
            <a:r>
              <a:rPr lang="en-US" baseline="0" dirty="0" err="1"/>
              <a:t>airplans</a:t>
            </a:r>
            <a:r>
              <a:rPr lang="en-US" baseline="0" dirty="0"/>
              <a:t>, </a:t>
            </a:r>
            <a:r>
              <a:rPr lang="en-US" dirty="0"/>
              <a:t>Quality</a:t>
            </a:r>
          </a:p>
          <a:p>
            <a:pPr>
              <a:spcAft>
                <a:spcPts val="600"/>
              </a:spcAft>
            </a:pPr>
            <a:r>
              <a:rPr lang="en-US" dirty="0"/>
              <a:t>Locally produced F/V more expensive + less variety. 2% of land available</a:t>
            </a:r>
          </a:p>
          <a:p>
            <a:pPr>
              <a:spcAft>
                <a:spcPts val="600"/>
              </a:spcAft>
            </a:pPr>
            <a:r>
              <a:rPr lang="en-US" dirty="0"/>
              <a:t>Tourism economy: artificially high prices on the islands for lots of common items</a:t>
            </a:r>
          </a:p>
          <a:p>
            <a:pPr>
              <a:spcAft>
                <a:spcPts val="600"/>
              </a:spcAft>
            </a:pPr>
            <a:r>
              <a:rPr lang="en-US" dirty="0"/>
              <a:t>Preferences: </a:t>
            </a:r>
            <a:r>
              <a:rPr lang="en-US" dirty="0" err="1"/>
              <a:t>latin</a:t>
            </a:r>
            <a:r>
              <a:rPr lang="en-US" dirty="0"/>
              <a:t> American diet characterized by lots of starches, carbs, rice. Processed foods and lots of juice </a:t>
            </a:r>
          </a:p>
          <a:p>
            <a:pPr>
              <a:spcAft>
                <a:spcPts val="600"/>
              </a:spcAft>
            </a:pPr>
            <a:r>
              <a:rPr lang="en-US" dirty="0"/>
              <a:t>Underlying context: dual burden of health. 9% of children and 63% of adults OW/OB in Ecuador (</a:t>
            </a:r>
            <a:r>
              <a:rPr lang="en-US" sz="1200" b="0" i="0" kern="1200" dirty="0">
                <a:solidFill>
                  <a:schemeClr val="tx1"/>
                </a:solidFill>
                <a:effectLst/>
                <a:latin typeface="+mn-lt"/>
                <a:ea typeface="+mn-ea"/>
                <a:cs typeface="+mn-cs"/>
              </a:rPr>
              <a:t>Freire, Belmont et al, 2013)</a:t>
            </a:r>
            <a:r>
              <a:rPr lang="en-US" dirty="0"/>
              <a:t>. Yet we still see conditions like iron deficient anemia and infectious disease from poor water quality, for example </a:t>
            </a:r>
          </a:p>
          <a:p>
            <a:endParaRPr lang="en-US" dirty="0"/>
          </a:p>
        </p:txBody>
      </p:sp>
      <p:sp>
        <p:nvSpPr>
          <p:cNvPr id="4" name="Slide Number Placeholder 3">
            <a:extLst>
              <a:ext uri="{FF2B5EF4-FFF2-40B4-BE49-F238E27FC236}">
                <a16:creationId xmlns:a16="http://schemas.microsoft.com/office/drawing/2014/main" id="{0E9A7899-A8D6-BD1B-D0DC-6B9FE0A409B5}"/>
              </a:ext>
            </a:extLst>
          </p:cNvPr>
          <p:cNvSpPr>
            <a:spLocks noGrp="1"/>
          </p:cNvSpPr>
          <p:nvPr>
            <p:ph type="sldNum" sz="quarter" idx="10"/>
          </p:nvPr>
        </p:nvSpPr>
        <p:spPr/>
        <p:txBody>
          <a:bodyPr/>
          <a:lstStyle/>
          <a:p>
            <a:fld id="{6C3BE290-0A9E-3D49-9E82-4116D377EBCC}" type="slidenum">
              <a:rPr lang="en-US" smtClean="0"/>
              <a:t>9</a:t>
            </a:fld>
            <a:endParaRPr lang="en-US"/>
          </a:p>
        </p:txBody>
      </p:sp>
    </p:spTree>
    <p:extLst>
      <p:ext uri="{BB962C8B-B14F-4D97-AF65-F5344CB8AC3E}">
        <p14:creationId xmlns:p14="http://schemas.microsoft.com/office/powerpoint/2010/main" val="22448205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C58AD-6DF5-0A27-FC67-9BB943BCDD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4C4422-BFFB-34A3-D0D6-5C9CD166080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084B498-7696-633D-2563-018B6C2A5287}"/>
              </a:ext>
            </a:extLst>
          </p:cNvPr>
          <p:cNvSpPr>
            <a:spLocks noGrp="1"/>
          </p:cNvSpPr>
          <p:nvPr>
            <p:ph type="body" idx="1"/>
          </p:nvPr>
        </p:nvSpPr>
        <p:spPr/>
        <p:txBody>
          <a:bodyPr/>
          <a:lstStyle/>
          <a:p>
            <a:pPr marL="515938" indent="0">
              <a:lnSpc>
                <a:spcPct val="100000"/>
              </a:lnSpc>
              <a:spcBef>
                <a:spcPts val="0"/>
              </a:spcBef>
              <a:buFont typeface="Arial" panose="020B0604020202020204" pitchFamily="34" charset="0"/>
              <a:buNone/>
              <a:defRPr/>
            </a:pPr>
            <a:r>
              <a:rPr lang="en-US" dirty="0"/>
              <a:t>Highlight that they are 3 independent methods – spatial analysis, nutrition epi, and qualitative community-engaged research</a:t>
            </a:r>
          </a:p>
        </p:txBody>
      </p:sp>
      <p:sp>
        <p:nvSpPr>
          <p:cNvPr id="4" name="Slide Number Placeholder 3">
            <a:extLst>
              <a:ext uri="{FF2B5EF4-FFF2-40B4-BE49-F238E27FC236}">
                <a16:creationId xmlns:a16="http://schemas.microsoft.com/office/drawing/2014/main" id="{5F5E88FC-56EC-B5CF-6F6C-E66D02DB672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3BE290-0A9E-3D49-9E82-4116D377EBC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63746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Looking at histograms, what’s happened?</a:t>
            </a:r>
          </a:p>
          <a:p>
            <a:r>
              <a:rPr lang="en-US" dirty="0"/>
              <a:t>Basically we took the distribution observed for quality and then brought the mode towards zero (and mean too but check mean without outliers). Made it from left skew into having right skew.  Basically took it from the 20s on which there were a lot at first and spread them out to higher numbers, </a:t>
            </a:r>
            <a:r>
              <a:rPr lang="en-US" dirty="0" err="1"/>
              <a:t>esp</a:t>
            </a:r>
            <a:r>
              <a:rPr lang="en-US" dirty="0"/>
              <a:t> the 30-50s. </a:t>
            </a:r>
            <a:r>
              <a:rPr lang="en-US" b="1" dirty="0"/>
              <a:t>Means that access (proximity) works to most resident’s advantage.</a:t>
            </a:r>
            <a:r>
              <a:rPr lang="en-US" b="0" dirty="0"/>
              <a:t> If it were the opposite, the higher access would be near markets with bad scores and we would see a leftward shift of the curve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3BE290-0A9E-3D49-9E82-4116D377EBC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06646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3BE290-0A9E-3D49-9E82-4116D377EBC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9757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972261-1296-783A-72D3-31DBFF7D3D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D7AE46-FD0B-F47F-D62C-FCBE85493FE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6ACC7B8-79F6-B0C5-154E-594CFE5E1BD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FEDBF22-B1B4-3F49-C45D-CC3A6359785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3BE290-0A9E-3D49-9E82-4116D377EBC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03974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38AC3-01FC-F25E-A2D7-F2468FC454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CFCC68-BB82-A953-C892-CD239619FCB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6FDB51E-6D0A-0434-94A5-F290BE617569}"/>
              </a:ext>
            </a:extLst>
          </p:cNvPr>
          <p:cNvSpPr>
            <a:spLocks noGrp="1"/>
          </p:cNvSpPr>
          <p:nvPr>
            <p:ph type="body" idx="1"/>
          </p:nvPr>
        </p:nvSpPr>
        <p:spPr/>
        <p:txBody>
          <a:bodyPr/>
          <a:lstStyle/>
          <a:p>
            <a:r>
              <a:rPr lang="en-US" dirty="0"/>
              <a:t>16m</a:t>
            </a:r>
          </a:p>
        </p:txBody>
      </p:sp>
      <p:sp>
        <p:nvSpPr>
          <p:cNvPr id="4" name="Slide Number Placeholder 3">
            <a:extLst>
              <a:ext uri="{FF2B5EF4-FFF2-40B4-BE49-F238E27FC236}">
                <a16:creationId xmlns:a16="http://schemas.microsoft.com/office/drawing/2014/main" id="{D949CEB8-EA57-DE47-2495-D9A78816D01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3BE290-0A9E-3D49-9E82-4116D377EBC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38349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4207A-390F-D2F0-E9AC-87B63CAB9C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250EE9-0824-7CDF-44FA-CD4102568FB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75936A6-ADBA-C1C0-3919-5579AE1025DA}"/>
              </a:ext>
            </a:extLst>
          </p:cNvPr>
          <p:cNvSpPr>
            <a:spLocks noGrp="1"/>
          </p:cNvSpPr>
          <p:nvPr>
            <p:ph type="body" idx="1"/>
          </p:nvPr>
        </p:nvSpPr>
        <p:spPr/>
        <p:txBody>
          <a:bodyPr/>
          <a:lstStyle/>
          <a:p>
            <a:pPr marL="228600" indent="-228600">
              <a:buAutoNum type="arabicPeriod"/>
            </a:pPr>
            <a:endParaRPr lang="en-US" dirty="0"/>
          </a:p>
        </p:txBody>
      </p:sp>
      <p:sp>
        <p:nvSpPr>
          <p:cNvPr id="4" name="Slide Number Placeholder 3">
            <a:extLst>
              <a:ext uri="{FF2B5EF4-FFF2-40B4-BE49-F238E27FC236}">
                <a16:creationId xmlns:a16="http://schemas.microsoft.com/office/drawing/2014/main" id="{FE3D4C07-BD17-2F78-9AC3-D52A0A6D4DF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3BE290-0A9E-3D49-9E82-4116D377EBC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17258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3BE290-0A9E-3D49-9E82-4116D377EBC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53620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3BE290-0A9E-3D49-9E82-4116D377EBC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49045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None/>
            </a:pPr>
            <a:r>
              <a:rPr lang="en-US" u="none" dirty="0"/>
              <a:t>Sex specific for 2 reasons: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 mixed focused groups comprised of both men and women had a tendency to center men’s perspectives and experiences (e.g. as sole income earners, as heads of household, etc.) and marginalize women’s experiences, especially those related to food acquisition and preparation dynamics within the household.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 Given the potential influence of cultural norms around body size, diet habits, and household decision making, we wanted to create a focus group environment where participants felt comfortable sharing potentially vulnerable lived experiences with others that have a shared background. </a:t>
            </a:r>
          </a:p>
          <a:p>
            <a:pPr marL="0" indent="0">
              <a:buNone/>
            </a:pPr>
            <a:endParaRPr lang="en-US" u="none" dirty="0"/>
          </a:p>
          <a:p>
            <a:pPr marL="0" inden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3BE290-0A9E-3D49-9E82-4116D377EBC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86781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3BE290-0A9E-3D49-9E82-4116D377EBC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42876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03A98-57D6-320E-15C8-290A7A90FE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EE99DC-3B0B-E244-1ACE-DFE4A9791E6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5A8D0D5-0D82-2D3E-B4BC-B589BD16E74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CDA1603A-9BFC-8823-4B9F-B206AE413E3E}"/>
              </a:ext>
            </a:extLst>
          </p:cNvPr>
          <p:cNvSpPr>
            <a:spLocks noGrp="1"/>
          </p:cNvSpPr>
          <p:nvPr>
            <p:ph type="sldNum" sz="quarter" idx="5"/>
          </p:nvPr>
        </p:nvSpPr>
        <p:spPr/>
        <p:txBody>
          <a:bodyPr/>
          <a:lstStyle/>
          <a:p>
            <a:fld id="{6C3BE290-0A9E-3D49-9E82-4116D377EBCC}" type="slidenum">
              <a:rPr lang="en-US" smtClean="0"/>
              <a:t>20</a:t>
            </a:fld>
            <a:endParaRPr lang="en-US"/>
          </a:p>
        </p:txBody>
      </p:sp>
    </p:spTree>
    <p:extLst>
      <p:ext uri="{BB962C8B-B14F-4D97-AF65-F5344CB8AC3E}">
        <p14:creationId xmlns:p14="http://schemas.microsoft.com/office/powerpoint/2010/main" val="3225457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C94A6-6A8C-C416-6B8E-DBE614F1D2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56FA26-FBCB-EF4B-4BCA-2544B44B6C3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B1B8552-F2E5-CECC-9DC7-13DC23EBD7E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CB50460-6619-7B43-DA7B-3F8893D9AD8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09FE7F-C6CA-B247-B797-23F895361E5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Arial"/>
              <a:sym typeface="Arial"/>
            </a:endParaRPr>
          </a:p>
        </p:txBody>
      </p:sp>
    </p:spTree>
    <p:extLst>
      <p:ext uri="{BB962C8B-B14F-4D97-AF65-F5344CB8AC3E}">
        <p14:creationId xmlns:p14="http://schemas.microsoft.com/office/powerpoint/2010/main" val="234113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7F4FD-AA10-5E47-D8C1-08F3919AC20B}"/>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44C07B47-2031-577C-8A8D-D73D7A78E21F}"/>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2D3D540D-9DA7-ABB5-7120-200E8CB1E0F2}"/>
              </a:ext>
            </a:extLst>
          </p:cNvPr>
          <p:cNvSpPr>
            <a:spLocks noGrp="1"/>
          </p:cNvSpPr>
          <p:nvPr>
            <p:ph type="dt" sz="half" idx="10"/>
          </p:nvPr>
        </p:nvSpPr>
        <p:spPr/>
        <p:txBody>
          <a:bodyPr/>
          <a:lstStyle/>
          <a:p>
            <a:fld id="{1667F700-FAF2-2641-8CBB-002DE6BB44C6}" type="datetimeFigureOut">
              <a:rPr lang="en-US" smtClean="0"/>
              <a:t>5/1/25</a:t>
            </a:fld>
            <a:endParaRPr lang="en-US"/>
          </a:p>
        </p:txBody>
      </p:sp>
      <p:sp>
        <p:nvSpPr>
          <p:cNvPr id="5" name="Footer Placeholder 4">
            <a:extLst>
              <a:ext uri="{FF2B5EF4-FFF2-40B4-BE49-F238E27FC236}">
                <a16:creationId xmlns:a16="http://schemas.microsoft.com/office/drawing/2014/main" id="{376A32AC-77B0-C441-7A4D-628F451A89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FBF42A-78F2-43BE-BB4D-447B78ED5005}"/>
              </a:ext>
            </a:extLst>
          </p:cNvPr>
          <p:cNvSpPr>
            <a:spLocks noGrp="1"/>
          </p:cNvSpPr>
          <p:nvPr>
            <p:ph type="sldNum" sz="quarter" idx="12"/>
          </p:nvPr>
        </p:nvSpPr>
        <p:spPr/>
        <p:txBody>
          <a:bodyPr/>
          <a:lstStyle/>
          <a:p>
            <a:fld id="{83821AA3-B5B3-9D43-B554-9D1F0B337D5F}" type="slidenum">
              <a:rPr lang="en-US" smtClean="0"/>
              <a:t>‹#›</a:t>
            </a:fld>
            <a:endParaRPr lang="en-US"/>
          </a:p>
        </p:txBody>
      </p:sp>
    </p:spTree>
    <p:extLst>
      <p:ext uri="{BB962C8B-B14F-4D97-AF65-F5344CB8AC3E}">
        <p14:creationId xmlns:p14="http://schemas.microsoft.com/office/powerpoint/2010/main" val="3645780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4300F-2E8B-C271-8DFD-E7012F481C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CE9E021-3DF3-8FE4-3B2E-A257540E27D5}"/>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0E39D03-D733-6BBA-5D41-85EF607EB52A}"/>
              </a:ext>
            </a:extLst>
          </p:cNvPr>
          <p:cNvSpPr>
            <a:spLocks noGrp="1"/>
          </p:cNvSpPr>
          <p:nvPr>
            <p:ph type="dt" sz="half" idx="10"/>
          </p:nvPr>
        </p:nvSpPr>
        <p:spPr/>
        <p:txBody>
          <a:bodyPr/>
          <a:lstStyle/>
          <a:p>
            <a:fld id="{1667F700-FAF2-2641-8CBB-002DE6BB44C6}" type="datetimeFigureOut">
              <a:rPr lang="en-US" smtClean="0"/>
              <a:t>5/1/25</a:t>
            </a:fld>
            <a:endParaRPr lang="en-US"/>
          </a:p>
        </p:txBody>
      </p:sp>
      <p:sp>
        <p:nvSpPr>
          <p:cNvPr id="5" name="Footer Placeholder 4">
            <a:extLst>
              <a:ext uri="{FF2B5EF4-FFF2-40B4-BE49-F238E27FC236}">
                <a16:creationId xmlns:a16="http://schemas.microsoft.com/office/drawing/2014/main" id="{076D118F-BBB2-8B99-3362-BCC4B4F861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DE4D35-DBFD-4096-23A1-B98BE359346E}"/>
              </a:ext>
            </a:extLst>
          </p:cNvPr>
          <p:cNvSpPr>
            <a:spLocks noGrp="1"/>
          </p:cNvSpPr>
          <p:nvPr>
            <p:ph type="sldNum" sz="quarter" idx="12"/>
          </p:nvPr>
        </p:nvSpPr>
        <p:spPr/>
        <p:txBody>
          <a:bodyPr/>
          <a:lstStyle/>
          <a:p>
            <a:fld id="{83821AA3-B5B3-9D43-B554-9D1F0B337D5F}" type="slidenum">
              <a:rPr lang="en-US" smtClean="0"/>
              <a:t>‹#›</a:t>
            </a:fld>
            <a:endParaRPr lang="en-US"/>
          </a:p>
        </p:txBody>
      </p:sp>
    </p:spTree>
    <p:extLst>
      <p:ext uri="{BB962C8B-B14F-4D97-AF65-F5344CB8AC3E}">
        <p14:creationId xmlns:p14="http://schemas.microsoft.com/office/powerpoint/2010/main" val="4049390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214A1-7147-06F0-31DD-78C23BCCF38E}"/>
              </a:ext>
            </a:extLst>
          </p:cNvPr>
          <p:cNvSpPr>
            <a:spLocks noGrp="1"/>
          </p:cNvSpPr>
          <p:nvPr>
            <p:ph type="title"/>
          </p:nvPr>
        </p:nvSpPr>
        <p:spPr>
          <a:xfrm>
            <a:off x="623887"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5F68BACA-9104-0782-5EE3-C46DA0AEB29C}"/>
              </a:ext>
            </a:extLst>
          </p:cNvPr>
          <p:cNvSpPr>
            <a:spLocks noGrp="1"/>
          </p:cNvSpPr>
          <p:nvPr>
            <p:ph type="body" idx="1"/>
          </p:nvPr>
        </p:nvSpPr>
        <p:spPr>
          <a:xfrm>
            <a:off x="623887" y="3442098"/>
            <a:ext cx="7886700" cy="1125140"/>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88CFC62-7F7C-7163-560A-69C857862D12}"/>
              </a:ext>
            </a:extLst>
          </p:cNvPr>
          <p:cNvSpPr>
            <a:spLocks noGrp="1"/>
          </p:cNvSpPr>
          <p:nvPr>
            <p:ph type="dt" sz="half" idx="10"/>
          </p:nvPr>
        </p:nvSpPr>
        <p:spPr/>
        <p:txBody>
          <a:bodyPr/>
          <a:lstStyle/>
          <a:p>
            <a:fld id="{1667F700-FAF2-2641-8CBB-002DE6BB44C6}" type="datetimeFigureOut">
              <a:rPr lang="en-US" smtClean="0"/>
              <a:t>5/1/25</a:t>
            </a:fld>
            <a:endParaRPr lang="en-US"/>
          </a:p>
        </p:txBody>
      </p:sp>
      <p:sp>
        <p:nvSpPr>
          <p:cNvPr id="5" name="Footer Placeholder 4">
            <a:extLst>
              <a:ext uri="{FF2B5EF4-FFF2-40B4-BE49-F238E27FC236}">
                <a16:creationId xmlns:a16="http://schemas.microsoft.com/office/drawing/2014/main" id="{29ABA16B-4603-3821-0931-6047F8D58E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22D979-5A5D-83A7-8738-0929B15CD011}"/>
              </a:ext>
            </a:extLst>
          </p:cNvPr>
          <p:cNvSpPr>
            <a:spLocks noGrp="1"/>
          </p:cNvSpPr>
          <p:nvPr>
            <p:ph type="sldNum" sz="quarter" idx="12"/>
          </p:nvPr>
        </p:nvSpPr>
        <p:spPr/>
        <p:txBody>
          <a:bodyPr/>
          <a:lstStyle/>
          <a:p>
            <a:fld id="{83821AA3-B5B3-9D43-B554-9D1F0B337D5F}" type="slidenum">
              <a:rPr lang="en-US" smtClean="0"/>
              <a:t>‹#›</a:t>
            </a:fld>
            <a:endParaRPr lang="en-US"/>
          </a:p>
        </p:txBody>
      </p:sp>
    </p:spTree>
    <p:extLst>
      <p:ext uri="{BB962C8B-B14F-4D97-AF65-F5344CB8AC3E}">
        <p14:creationId xmlns:p14="http://schemas.microsoft.com/office/powerpoint/2010/main" val="3684033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F6EED-D22D-268D-44D6-C93A0813A7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A414558-3682-A293-4657-872918481CB8}"/>
              </a:ext>
            </a:extLst>
          </p:cNvPr>
          <p:cNvSpPr>
            <a:spLocks noGrp="1"/>
          </p:cNvSpPr>
          <p:nvPr>
            <p:ph sz="half" idx="1"/>
          </p:nvPr>
        </p:nvSpPr>
        <p:spPr>
          <a:xfrm>
            <a:off x="628650" y="1369218"/>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23083DB-6F10-29B2-C426-2590E30F3668}"/>
              </a:ext>
            </a:extLst>
          </p:cNvPr>
          <p:cNvSpPr>
            <a:spLocks noGrp="1"/>
          </p:cNvSpPr>
          <p:nvPr>
            <p:ph sz="half" idx="2"/>
          </p:nvPr>
        </p:nvSpPr>
        <p:spPr>
          <a:xfrm>
            <a:off x="4629150" y="1369218"/>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8969AA2-70C8-E618-C327-9526C21C0465}"/>
              </a:ext>
            </a:extLst>
          </p:cNvPr>
          <p:cNvSpPr>
            <a:spLocks noGrp="1"/>
          </p:cNvSpPr>
          <p:nvPr>
            <p:ph type="dt" sz="half" idx="10"/>
          </p:nvPr>
        </p:nvSpPr>
        <p:spPr/>
        <p:txBody>
          <a:bodyPr/>
          <a:lstStyle/>
          <a:p>
            <a:fld id="{1667F700-FAF2-2641-8CBB-002DE6BB44C6}" type="datetimeFigureOut">
              <a:rPr lang="en-US" smtClean="0"/>
              <a:t>5/1/25</a:t>
            </a:fld>
            <a:endParaRPr lang="en-US"/>
          </a:p>
        </p:txBody>
      </p:sp>
      <p:sp>
        <p:nvSpPr>
          <p:cNvPr id="6" name="Footer Placeholder 5">
            <a:extLst>
              <a:ext uri="{FF2B5EF4-FFF2-40B4-BE49-F238E27FC236}">
                <a16:creationId xmlns:a16="http://schemas.microsoft.com/office/drawing/2014/main" id="{129A6901-F5E5-6019-5854-F113B36CAE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E80CB0-F4A2-3593-B82D-8434CE91A5DF}"/>
              </a:ext>
            </a:extLst>
          </p:cNvPr>
          <p:cNvSpPr>
            <a:spLocks noGrp="1"/>
          </p:cNvSpPr>
          <p:nvPr>
            <p:ph type="sldNum" sz="quarter" idx="12"/>
          </p:nvPr>
        </p:nvSpPr>
        <p:spPr/>
        <p:txBody>
          <a:bodyPr/>
          <a:lstStyle/>
          <a:p>
            <a:fld id="{83821AA3-B5B3-9D43-B554-9D1F0B337D5F}" type="slidenum">
              <a:rPr lang="en-US" smtClean="0"/>
              <a:t>‹#›</a:t>
            </a:fld>
            <a:endParaRPr lang="en-US"/>
          </a:p>
        </p:txBody>
      </p:sp>
    </p:spTree>
    <p:extLst>
      <p:ext uri="{BB962C8B-B14F-4D97-AF65-F5344CB8AC3E}">
        <p14:creationId xmlns:p14="http://schemas.microsoft.com/office/powerpoint/2010/main" val="20192973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75D94-4D88-CDDC-7035-5AF4B4CC8B68}"/>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4AA954E8-3642-9497-4483-D7A1BC964FF2}"/>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8E2CD49D-88FA-011F-F0DD-92BAF8D17488}"/>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BC469EC-7463-903B-9D58-6FEE9F1E5483}"/>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E3CD0EA3-B709-F300-4409-9636C4C491BE}"/>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1B46894-FE15-2731-AAF5-1B90154089AC}"/>
              </a:ext>
            </a:extLst>
          </p:cNvPr>
          <p:cNvSpPr>
            <a:spLocks noGrp="1"/>
          </p:cNvSpPr>
          <p:nvPr>
            <p:ph type="dt" sz="half" idx="10"/>
          </p:nvPr>
        </p:nvSpPr>
        <p:spPr/>
        <p:txBody>
          <a:bodyPr/>
          <a:lstStyle/>
          <a:p>
            <a:fld id="{1667F700-FAF2-2641-8CBB-002DE6BB44C6}" type="datetimeFigureOut">
              <a:rPr lang="en-US" smtClean="0"/>
              <a:t>5/1/25</a:t>
            </a:fld>
            <a:endParaRPr lang="en-US"/>
          </a:p>
        </p:txBody>
      </p:sp>
      <p:sp>
        <p:nvSpPr>
          <p:cNvPr id="8" name="Footer Placeholder 7">
            <a:extLst>
              <a:ext uri="{FF2B5EF4-FFF2-40B4-BE49-F238E27FC236}">
                <a16:creationId xmlns:a16="http://schemas.microsoft.com/office/drawing/2014/main" id="{A0F28F9E-97D9-8ED1-68F9-783A2878A3A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F98D987-5B50-AA31-21DC-10131E58B2E4}"/>
              </a:ext>
            </a:extLst>
          </p:cNvPr>
          <p:cNvSpPr>
            <a:spLocks noGrp="1"/>
          </p:cNvSpPr>
          <p:nvPr>
            <p:ph type="sldNum" sz="quarter" idx="12"/>
          </p:nvPr>
        </p:nvSpPr>
        <p:spPr/>
        <p:txBody>
          <a:bodyPr/>
          <a:lstStyle/>
          <a:p>
            <a:fld id="{83821AA3-B5B3-9D43-B554-9D1F0B337D5F}" type="slidenum">
              <a:rPr lang="en-US" smtClean="0"/>
              <a:t>‹#›</a:t>
            </a:fld>
            <a:endParaRPr lang="en-US"/>
          </a:p>
        </p:txBody>
      </p:sp>
    </p:spTree>
    <p:extLst>
      <p:ext uri="{BB962C8B-B14F-4D97-AF65-F5344CB8AC3E}">
        <p14:creationId xmlns:p14="http://schemas.microsoft.com/office/powerpoint/2010/main" val="2327085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0DE71-8979-F7B3-166D-1399902B0C1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A7CE021-76F8-316A-BCCD-5759702C4B7D}"/>
              </a:ext>
            </a:extLst>
          </p:cNvPr>
          <p:cNvSpPr>
            <a:spLocks noGrp="1"/>
          </p:cNvSpPr>
          <p:nvPr>
            <p:ph type="dt" sz="half" idx="10"/>
          </p:nvPr>
        </p:nvSpPr>
        <p:spPr/>
        <p:txBody>
          <a:bodyPr/>
          <a:lstStyle/>
          <a:p>
            <a:fld id="{1667F700-FAF2-2641-8CBB-002DE6BB44C6}" type="datetimeFigureOut">
              <a:rPr lang="en-US" smtClean="0"/>
              <a:t>5/1/25</a:t>
            </a:fld>
            <a:endParaRPr lang="en-US"/>
          </a:p>
        </p:txBody>
      </p:sp>
      <p:sp>
        <p:nvSpPr>
          <p:cNvPr id="4" name="Footer Placeholder 3">
            <a:extLst>
              <a:ext uri="{FF2B5EF4-FFF2-40B4-BE49-F238E27FC236}">
                <a16:creationId xmlns:a16="http://schemas.microsoft.com/office/drawing/2014/main" id="{3C717FF2-A371-EE15-C784-1B9B3A95173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DBC9189-62A8-D4CE-2E56-8580949CD93D}"/>
              </a:ext>
            </a:extLst>
          </p:cNvPr>
          <p:cNvSpPr>
            <a:spLocks noGrp="1"/>
          </p:cNvSpPr>
          <p:nvPr>
            <p:ph type="sldNum" sz="quarter" idx="12"/>
          </p:nvPr>
        </p:nvSpPr>
        <p:spPr/>
        <p:txBody>
          <a:bodyPr/>
          <a:lstStyle/>
          <a:p>
            <a:fld id="{83821AA3-B5B3-9D43-B554-9D1F0B337D5F}" type="slidenum">
              <a:rPr lang="en-US" smtClean="0"/>
              <a:t>‹#›</a:t>
            </a:fld>
            <a:endParaRPr lang="en-US"/>
          </a:p>
        </p:txBody>
      </p:sp>
    </p:spTree>
    <p:extLst>
      <p:ext uri="{BB962C8B-B14F-4D97-AF65-F5344CB8AC3E}">
        <p14:creationId xmlns:p14="http://schemas.microsoft.com/office/powerpoint/2010/main" val="1863451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A37A27-A2DC-3549-5EB9-7AF385EFE621}"/>
              </a:ext>
            </a:extLst>
          </p:cNvPr>
          <p:cNvSpPr>
            <a:spLocks noGrp="1"/>
          </p:cNvSpPr>
          <p:nvPr>
            <p:ph type="dt" sz="half" idx="10"/>
          </p:nvPr>
        </p:nvSpPr>
        <p:spPr/>
        <p:txBody>
          <a:bodyPr/>
          <a:lstStyle/>
          <a:p>
            <a:fld id="{1667F700-FAF2-2641-8CBB-002DE6BB44C6}" type="datetimeFigureOut">
              <a:rPr lang="en-US" smtClean="0"/>
              <a:t>5/1/25</a:t>
            </a:fld>
            <a:endParaRPr lang="en-US"/>
          </a:p>
        </p:txBody>
      </p:sp>
      <p:sp>
        <p:nvSpPr>
          <p:cNvPr id="3" name="Footer Placeholder 2">
            <a:extLst>
              <a:ext uri="{FF2B5EF4-FFF2-40B4-BE49-F238E27FC236}">
                <a16:creationId xmlns:a16="http://schemas.microsoft.com/office/drawing/2014/main" id="{615B826C-769B-2AB6-877A-680721449DD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CCF825-D9D1-CEB4-CB76-0EDB1E13839A}"/>
              </a:ext>
            </a:extLst>
          </p:cNvPr>
          <p:cNvSpPr>
            <a:spLocks noGrp="1"/>
          </p:cNvSpPr>
          <p:nvPr>
            <p:ph type="sldNum" sz="quarter" idx="12"/>
          </p:nvPr>
        </p:nvSpPr>
        <p:spPr/>
        <p:txBody>
          <a:bodyPr/>
          <a:lstStyle/>
          <a:p>
            <a:fld id="{83821AA3-B5B3-9D43-B554-9D1F0B337D5F}" type="slidenum">
              <a:rPr lang="en-US" smtClean="0"/>
              <a:t>‹#›</a:t>
            </a:fld>
            <a:endParaRPr lang="en-US"/>
          </a:p>
        </p:txBody>
      </p:sp>
    </p:spTree>
    <p:extLst>
      <p:ext uri="{BB962C8B-B14F-4D97-AF65-F5344CB8AC3E}">
        <p14:creationId xmlns:p14="http://schemas.microsoft.com/office/powerpoint/2010/main" val="1364959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D4F35-6D36-4264-9CDF-9DB5414394F8}"/>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A411EE4A-FDBC-0EB9-58D0-1281AEA783B7}"/>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A424FEF-8BD4-F3BA-4F0C-804438F8AEDC}"/>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AF77E77E-7F56-5991-32FB-401D7699EF89}"/>
              </a:ext>
            </a:extLst>
          </p:cNvPr>
          <p:cNvSpPr>
            <a:spLocks noGrp="1"/>
          </p:cNvSpPr>
          <p:nvPr>
            <p:ph type="dt" sz="half" idx="10"/>
          </p:nvPr>
        </p:nvSpPr>
        <p:spPr/>
        <p:txBody>
          <a:bodyPr/>
          <a:lstStyle/>
          <a:p>
            <a:fld id="{1667F700-FAF2-2641-8CBB-002DE6BB44C6}" type="datetimeFigureOut">
              <a:rPr lang="en-US" smtClean="0"/>
              <a:t>5/1/25</a:t>
            </a:fld>
            <a:endParaRPr lang="en-US"/>
          </a:p>
        </p:txBody>
      </p:sp>
      <p:sp>
        <p:nvSpPr>
          <p:cNvPr id="6" name="Footer Placeholder 5">
            <a:extLst>
              <a:ext uri="{FF2B5EF4-FFF2-40B4-BE49-F238E27FC236}">
                <a16:creationId xmlns:a16="http://schemas.microsoft.com/office/drawing/2014/main" id="{360D6016-9F1C-B533-DDA7-DEF5431B03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54EA4E-17BD-BBEE-5F9F-CE0B30A77F2E}"/>
              </a:ext>
            </a:extLst>
          </p:cNvPr>
          <p:cNvSpPr>
            <a:spLocks noGrp="1"/>
          </p:cNvSpPr>
          <p:nvPr>
            <p:ph type="sldNum" sz="quarter" idx="12"/>
          </p:nvPr>
        </p:nvSpPr>
        <p:spPr/>
        <p:txBody>
          <a:bodyPr/>
          <a:lstStyle/>
          <a:p>
            <a:fld id="{83821AA3-B5B3-9D43-B554-9D1F0B337D5F}" type="slidenum">
              <a:rPr lang="en-US" smtClean="0"/>
              <a:t>‹#›</a:t>
            </a:fld>
            <a:endParaRPr lang="en-US"/>
          </a:p>
        </p:txBody>
      </p:sp>
    </p:spTree>
    <p:extLst>
      <p:ext uri="{BB962C8B-B14F-4D97-AF65-F5344CB8AC3E}">
        <p14:creationId xmlns:p14="http://schemas.microsoft.com/office/powerpoint/2010/main" val="4059903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B4E4D-C5C4-1F55-7AFF-76DB9B11AC54}"/>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0B875198-8ECA-4EC3-69E3-EB94DFBE8005}"/>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31AC4AAB-F04B-BBF2-660C-A90253720EFF}"/>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C10C6E1D-C1AB-9AF9-604B-2F10D0FC6C36}"/>
              </a:ext>
            </a:extLst>
          </p:cNvPr>
          <p:cNvSpPr>
            <a:spLocks noGrp="1"/>
          </p:cNvSpPr>
          <p:nvPr>
            <p:ph type="dt" sz="half" idx="10"/>
          </p:nvPr>
        </p:nvSpPr>
        <p:spPr/>
        <p:txBody>
          <a:bodyPr/>
          <a:lstStyle/>
          <a:p>
            <a:fld id="{1667F700-FAF2-2641-8CBB-002DE6BB44C6}" type="datetimeFigureOut">
              <a:rPr lang="en-US" smtClean="0"/>
              <a:t>5/1/25</a:t>
            </a:fld>
            <a:endParaRPr lang="en-US"/>
          </a:p>
        </p:txBody>
      </p:sp>
      <p:sp>
        <p:nvSpPr>
          <p:cNvPr id="6" name="Footer Placeholder 5">
            <a:extLst>
              <a:ext uri="{FF2B5EF4-FFF2-40B4-BE49-F238E27FC236}">
                <a16:creationId xmlns:a16="http://schemas.microsoft.com/office/drawing/2014/main" id="{BE8F4D20-B8FF-922E-017A-261FB15572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841099-3432-5D86-504B-0784822BAA05}"/>
              </a:ext>
            </a:extLst>
          </p:cNvPr>
          <p:cNvSpPr>
            <a:spLocks noGrp="1"/>
          </p:cNvSpPr>
          <p:nvPr>
            <p:ph type="sldNum" sz="quarter" idx="12"/>
          </p:nvPr>
        </p:nvSpPr>
        <p:spPr/>
        <p:txBody>
          <a:bodyPr/>
          <a:lstStyle/>
          <a:p>
            <a:fld id="{83821AA3-B5B3-9D43-B554-9D1F0B337D5F}" type="slidenum">
              <a:rPr lang="en-US" smtClean="0"/>
              <a:t>‹#›</a:t>
            </a:fld>
            <a:endParaRPr lang="en-US"/>
          </a:p>
        </p:txBody>
      </p:sp>
    </p:spTree>
    <p:extLst>
      <p:ext uri="{BB962C8B-B14F-4D97-AF65-F5344CB8AC3E}">
        <p14:creationId xmlns:p14="http://schemas.microsoft.com/office/powerpoint/2010/main" val="1115936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0C22E-5761-DAC0-1F44-D1A3881B6A3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67B1DBF-82A2-547F-6519-68F102233AB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C2C3FC-F540-5ACC-0B9A-F0ED8AFC2FC1}"/>
              </a:ext>
            </a:extLst>
          </p:cNvPr>
          <p:cNvSpPr>
            <a:spLocks noGrp="1"/>
          </p:cNvSpPr>
          <p:nvPr>
            <p:ph type="dt" sz="half" idx="10"/>
          </p:nvPr>
        </p:nvSpPr>
        <p:spPr/>
        <p:txBody>
          <a:bodyPr/>
          <a:lstStyle/>
          <a:p>
            <a:fld id="{1667F700-FAF2-2641-8CBB-002DE6BB44C6}" type="datetimeFigureOut">
              <a:rPr lang="en-US" smtClean="0"/>
              <a:t>5/1/25</a:t>
            </a:fld>
            <a:endParaRPr lang="en-US"/>
          </a:p>
        </p:txBody>
      </p:sp>
      <p:sp>
        <p:nvSpPr>
          <p:cNvPr id="5" name="Footer Placeholder 4">
            <a:extLst>
              <a:ext uri="{FF2B5EF4-FFF2-40B4-BE49-F238E27FC236}">
                <a16:creationId xmlns:a16="http://schemas.microsoft.com/office/drawing/2014/main" id="{49786C12-2F44-ACB0-E240-99F43545A4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6CF966-60B2-9E65-E1BA-E3E462AA6E3C}"/>
              </a:ext>
            </a:extLst>
          </p:cNvPr>
          <p:cNvSpPr>
            <a:spLocks noGrp="1"/>
          </p:cNvSpPr>
          <p:nvPr>
            <p:ph type="sldNum" sz="quarter" idx="12"/>
          </p:nvPr>
        </p:nvSpPr>
        <p:spPr/>
        <p:txBody>
          <a:bodyPr/>
          <a:lstStyle/>
          <a:p>
            <a:fld id="{83821AA3-B5B3-9D43-B554-9D1F0B337D5F}" type="slidenum">
              <a:rPr lang="en-US" smtClean="0"/>
              <a:t>‹#›</a:t>
            </a:fld>
            <a:endParaRPr lang="en-US"/>
          </a:p>
        </p:txBody>
      </p:sp>
    </p:spTree>
    <p:extLst>
      <p:ext uri="{BB962C8B-B14F-4D97-AF65-F5344CB8AC3E}">
        <p14:creationId xmlns:p14="http://schemas.microsoft.com/office/powerpoint/2010/main" val="4026067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FF3628-2D7F-8662-425C-22DDD94887DD}"/>
              </a:ext>
            </a:extLst>
          </p:cNvPr>
          <p:cNvSpPr>
            <a:spLocks noGrp="1"/>
          </p:cNvSpPr>
          <p:nvPr>
            <p:ph type="title" orient="vert"/>
          </p:nvPr>
        </p:nvSpPr>
        <p:spPr>
          <a:xfrm>
            <a:off x="6543675" y="273843"/>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E5E881E-50FF-D494-CEFE-69A771C7599B}"/>
              </a:ext>
            </a:extLst>
          </p:cNvPr>
          <p:cNvSpPr>
            <a:spLocks noGrp="1"/>
          </p:cNvSpPr>
          <p:nvPr>
            <p:ph type="body" orient="vert" idx="1"/>
          </p:nvPr>
        </p:nvSpPr>
        <p:spPr>
          <a:xfrm>
            <a:off x="628650" y="273843"/>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C995EE-5E83-EAE1-F3ED-634BA2856504}"/>
              </a:ext>
            </a:extLst>
          </p:cNvPr>
          <p:cNvSpPr>
            <a:spLocks noGrp="1"/>
          </p:cNvSpPr>
          <p:nvPr>
            <p:ph type="dt" sz="half" idx="10"/>
          </p:nvPr>
        </p:nvSpPr>
        <p:spPr/>
        <p:txBody>
          <a:bodyPr/>
          <a:lstStyle/>
          <a:p>
            <a:fld id="{1667F700-FAF2-2641-8CBB-002DE6BB44C6}" type="datetimeFigureOut">
              <a:rPr lang="en-US" smtClean="0"/>
              <a:t>5/1/25</a:t>
            </a:fld>
            <a:endParaRPr lang="en-US"/>
          </a:p>
        </p:txBody>
      </p:sp>
      <p:sp>
        <p:nvSpPr>
          <p:cNvPr id="5" name="Footer Placeholder 4">
            <a:extLst>
              <a:ext uri="{FF2B5EF4-FFF2-40B4-BE49-F238E27FC236}">
                <a16:creationId xmlns:a16="http://schemas.microsoft.com/office/drawing/2014/main" id="{8CCC0D44-694A-516D-6720-DE1A8B643E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0A5657-A125-D393-9F99-C826A4C5B8EC}"/>
              </a:ext>
            </a:extLst>
          </p:cNvPr>
          <p:cNvSpPr>
            <a:spLocks noGrp="1"/>
          </p:cNvSpPr>
          <p:nvPr>
            <p:ph type="sldNum" sz="quarter" idx="12"/>
          </p:nvPr>
        </p:nvSpPr>
        <p:spPr/>
        <p:txBody>
          <a:bodyPr/>
          <a:lstStyle/>
          <a:p>
            <a:fld id="{83821AA3-B5B3-9D43-B554-9D1F0B337D5F}" type="slidenum">
              <a:rPr lang="en-US" smtClean="0"/>
              <a:t>‹#›</a:t>
            </a:fld>
            <a:endParaRPr lang="en-US"/>
          </a:p>
        </p:txBody>
      </p:sp>
    </p:spTree>
    <p:extLst>
      <p:ext uri="{BB962C8B-B14F-4D97-AF65-F5344CB8AC3E}">
        <p14:creationId xmlns:p14="http://schemas.microsoft.com/office/powerpoint/2010/main" val="2673218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3F3C0CB3-C8A7-4C8E-B764-065C8D5CCDD2}" type="datetimeFigureOut">
              <a:rPr lang="en-US" smtClean="0"/>
              <a:t>5/1/25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5BF2ED-4CEC-4F0A-9DF5-6621802DE4B3}" type="slidenum">
              <a:rPr lang="en-US" smtClean="0"/>
              <a:t>‹#›</a:t>
            </a:fld>
            <a:endParaRPr lang="en-US"/>
          </a:p>
        </p:txBody>
      </p:sp>
    </p:spTree>
    <p:extLst>
      <p:ext uri="{BB962C8B-B14F-4D97-AF65-F5344CB8AC3E}">
        <p14:creationId xmlns:p14="http://schemas.microsoft.com/office/powerpoint/2010/main" val="31229139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3C0CB3-C8A7-4C8E-B764-065C8D5CCDD2}" type="datetimeFigureOut">
              <a:rPr lang="en-US" smtClean="0"/>
              <a:t>5/1/25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5BF2ED-4CEC-4F0A-9DF5-6621802DE4B3}" type="slidenum">
              <a:rPr lang="en-US" smtClean="0"/>
              <a:t>‹#›</a:t>
            </a:fld>
            <a:endParaRPr lang="en-US"/>
          </a:p>
        </p:txBody>
      </p:sp>
    </p:spTree>
    <p:extLst>
      <p:ext uri="{BB962C8B-B14F-4D97-AF65-F5344CB8AC3E}">
        <p14:creationId xmlns:p14="http://schemas.microsoft.com/office/powerpoint/2010/main" val="37967463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7" y="1282304"/>
            <a:ext cx="7886700" cy="2139553"/>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7"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F3C0CB3-C8A7-4C8E-B764-065C8D5CCDD2}" type="datetimeFigureOut">
              <a:rPr lang="en-US" smtClean="0"/>
              <a:t>5/1/25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5BF2ED-4CEC-4F0A-9DF5-6621802DE4B3}" type="slidenum">
              <a:rPr lang="en-US" smtClean="0"/>
              <a:t>‹#›</a:t>
            </a:fld>
            <a:endParaRPr lang="en-US"/>
          </a:p>
        </p:txBody>
      </p:sp>
    </p:spTree>
    <p:extLst>
      <p:ext uri="{BB962C8B-B14F-4D97-AF65-F5344CB8AC3E}">
        <p14:creationId xmlns:p14="http://schemas.microsoft.com/office/powerpoint/2010/main" val="37113828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369218"/>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369218"/>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F3C0CB3-C8A7-4C8E-B764-065C8D5CCDD2}" type="datetimeFigureOut">
              <a:rPr lang="en-US" smtClean="0"/>
              <a:t>5/1/25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5BF2ED-4CEC-4F0A-9DF5-6621802DE4B3}" type="slidenum">
              <a:rPr lang="en-US" smtClean="0"/>
              <a:t>‹#›</a:t>
            </a:fld>
            <a:endParaRPr lang="en-US"/>
          </a:p>
        </p:txBody>
      </p:sp>
    </p:spTree>
    <p:extLst>
      <p:ext uri="{BB962C8B-B14F-4D97-AF65-F5344CB8AC3E}">
        <p14:creationId xmlns:p14="http://schemas.microsoft.com/office/powerpoint/2010/main" val="22547880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F3C0CB3-C8A7-4C8E-B764-065C8D5CCDD2}" type="datetimeFigureOut">
              <a:rPr lang="en-US" smtClean="0"/>
              <a:t>5/1/25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5BF2ED-4CEC-4F0A-9DF5-6621802DE4B3}" type="slidenum">
              <a:rPr lang="en-US" smtClean="0"/>
              <a:t>‹#›</a:t>
            </a:fld>
            <a:endParaRPr lang="en-US"/>
          </a:p>
        </p:txBody>
      </p:sp>
    </p:spTree>
    <p:extLst>
      <p:ext uri="{BB962C8B-B14F-4D97-AF65-F5344CB8AC3E}">
        <p14:creationId xmlns:p14="http://schemas.microsoft.com/office/powerpoint/2010/main" val="21584899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F3C0CB3-C8A7-4C8E-B764-065C8D5CCDD2}" type="datetimeFigureOut">
              <a:rPr lang="en-US" smtClean="0"/>
              <a:t>5/1/25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5BF2ED-4CEC-4F0A-9DF5-6621802DE4B3}" type="slidenum">
              <a:rPr lang="en-US" smtClean="0"/>
              <a:t>‹#›</a:t>
            </a:fld>
            <a:endParaRPr lang="en-US"/>
          </a:p>
        </p:txBody>
      </p:sp>
    </p:spTree>
    <p:extLst>
      <p:ext uri="{BB962C8B-B14F-4D97-AF65-F5344CB8AC3E}">
        <p14:creationId xmlns:p14="http://schemas.microsoft.com/office/powerpoint/2010/main" val="41977280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3C0CB3-C8A7-4C8E-B764-065C8D5CCDD2}" type="datetimeFigureOut">
              <a:rPr lang="en-US" smtClean="0"/>
              <a:t>5/1/25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5BF2ED-4CEC-4F0A-9DF5-6621802DE4B3}" type="slidenum">
              <a:rPr lang="en-US" smtClean="0"/>
              <a:t>‹#›</a:t>
            </a:fld>
            <a:endParaRPr lang="en-US"/>
          </a:p>
        </p:txBody>
      </p:sp>
    </p:spTree>
    <p:extLst>
      <p:ext uri="{BB962C8B-B14F-4D97-AF65-F5344CB8AC3E}">
        <p14:creationId xmlns:p14="http://schemas.microsoft.com/office/powerpoint/2010/main" val="18561713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3F3C0CB3-C8A7-4C8E-B764-065C8D5CCDD2}" type="datetimeFigureOut">
              <a:rPr lang="en-US" smtClean="0"/>
              <a:t>5/1/25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5BF2ED-4CEC-4F0A-9DF5-6621802DE4B3}" type="slidenum">
              <a:rPr lang="en-US" smtClean="0"/>
              <a:t>‹#›</a:t>
            </a:fld>
            <a:endParaRPr lang="en-US"/>
          </a:p>
        </p:txBody>
      </p:sp>
    </p:spTree>
    <p:extLst>
      <p:ext uri="{BB962C8B-B14F-4D97-AF65-F5344CB8AC3E}">
        <p14:creationId xmlns:p14="http://schemas.microsoft.com/office/powerpoint/2010/main" val="567070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3F3C0CB3-C8A7-4C8E-B764-065C8D5CCDD2}" type="datetimeFigureOut">
              <a:rPr lang="en-US" smtClean="0"/>
              <a:t>5/1/25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5BF2ED-4CEC-4F0A-9DF5-6621802DE4B3}" type="slidenum">
              <a:rPr lang="en-US" smtClean="0"/>
              <a:t>‹#›</a:t>
            </a:fld>
            <a:endParaRPr lang="en-US"/>
          </a:p>
        </p:txBody>
      </p:sp>
    </p:spTree>
    <p:extLst>
      <p:ext uri="{BB962C8B-B14F-4D97-AF65-F5344CB8AC3E}">
        <p14:creationId xmlns:p14="http://schemas.microsoft.com/office/powerpoint/2010/main" val="31420433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3C0CB3-C8A7-4C8E-B764-065C8D5CCDD2}" type="datetimeFigureOut">
              <a:rPr lang="en-US" smtClean="0"/>
              <a:t>5/1/25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5BF2ED-4CEC-4F0A-9DF5-6621802DE4B3}" type="slidenum">
              <a:rPr lang="en-US" smtClean="0"/>
              <a:t>‹#›</a:t>
            </a:fld>
            <a:endParaRPr lang="en-US"/>
          </a:p>
        </p:txBody>
      </p:sp>
    </p:spTree>
    <p:extLst>
      <p:ext uri="{BB962C8B-B14F-4D97-AF65-F5344CB8AC3E}">
        <p14:creationId xmlns:p14="http://schemas.microsoft.com/office/powerpoint/2010/main" val="28302038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3"/>
            <a:ext cx="1971675" cy="435887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273843"/>
            <a:ext cx="5800725" cy="435887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3C0CB3-C8A7-4C8E-B764-065C8D5CCDD2}" type="datetimeFigureOut">
              <a:rPr lang="en-US" smtClean="0"/>
              <a:t>5/1/25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5BF2ED-4CEC-4F0A-9DF5-6621802DE4B3}" type="slidenum">
              <a:rPr lang="en-US" smtClean="0"/>
              <a:t>‹#›</a:t>
            </a:fld>
            <a:endParaRPr lang="en-US"/>
          </a:p>
        </p:txBody>
      </p:sp>
    </p:spTree>
    <p:extLst>
      <p:ext uri="{BB962C8B-B14F-4D97-AF65-F5344CB8AC3E}">
        <p14:creationId xmlns:p14="http://schemas.microsoft.com/office/powerpoint/2010/main" val="3146867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2690D1A-49F7-2153-6AAF-73E2722AB67F}"/>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D306C46-AA87-EF41-39F3-5A9B45A288D0}"/>
              </a:ext>
            </a:extLst>
          </p:cNvPr>
          <p:cNvSpPr>
            <a:spLocks noGrp="1"/>
          </p:cNvSpPr>
          <p:nvPr>
            <p:ph type="body" idx="1"/>
          </p:nvPr>
        </p:nvSpPr>
        <p:spPr>
          <a:xfrm>
            <a:off x="628650" y="1369218"/>
            <a:ext cx="7886700" cy="32635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8144E12-5BCC-D08D-844C-F46483BDC900}"/>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82000"/>
                  </a:schemeClr>
                </a:solidFill>
              </a:defRPr>
            </a:lvl1pPr>
          </a:lstStyle>
          <a:p>
            <a:fld id="{3F3C0CB3-C8A7-4C8E-B764-065C8D5CCDD2}" type="datetimeFigureOut">
              <a:rPr lang="en-US" smtClean="0"/>
              <a:t>5/1/25</a:t>
            </a:fld>
            <a:endParaRPr lang="en-US"/>
          </a:p>
        </p:txBody>
      </p:sp>
      <p:sp>
        <p:nvSpPr>
          <p:cNvPr id="5" name="Footer Placeholder 4">
            <a:extLst>
              <a:ext uri="{FF2B5EF4-FFF2-40B4-BE49-F238E27FC236}">
                <a16:creationId xmlns:a16="http://schemas.microsoft.com/office/drawing/2014/main" id="{91EC25D6-6515-3963-0F9E-639FCB35480C}"/>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B5C28EC-0FB1-4BCA-10EE-5A5ACF79D007}"/>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82000"/>
                  </a:schemeClr>
                </a:solidFill>
              </a:defRPr>
            </a:lvl1pPr>
          </a:lstStyle>
          <a:p>
            <a:fld id="{AA5BF2ED-4CEC-4F0A-9DF5-6621802DE4B3}" type="slidenum">
              <a:rPr lang="en-US" smtClean="0"/>
              <a:t>‹#›</a:t>
            </a:fld>
            <a:endParaRPr lang="en-US"/>
          </a:p>
        </p:txBody>
      </p:sp>
    </p:spTree>
    <p:extLst>
      <p:ext uri="{BB962C8B-B14F-4D97-AF65-F5344CB8AC3E}">
        <p14:creationId xmlns:p14="http://schemas.microsoft.com/office/powerpoint/2010/main" val="2356143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369218"/>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3F3C0CB3-C8A7-4C8E-B764-065C8D5CCDD2}" type="datetimeFigureOut">
              <a:rPr lang="en-US" smtClean="0"/>
              <a:t>5/1/25</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A5BF2ED-4CEC-4F0A-9DF5-6621802DE4B3}" type="slidenum">
              <a:rPr lang="en-US" smtClean="0"/>
              <a:t>‹#›</a:t>
            </a:fld>
            <a:endParaRPr lang="en-US"/>
          </a:p>
        </p:txBody>
      </p:sp>
    </p:spTree>
    <p:extLst>
      <p:ext uri="{BB962C8B-B14F-4D97-AF65-F5344CB8AC3E}">
        <p14:creationId xmlns:p14="http://schemas.microsoft.com/office/powerpoint/2010/main" val="61403724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tiff"/></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15.emf"/><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15.emf"/><Relationship Id="rId5" Type="http://schemas.openxmlformats.org/officeDocument/2006/relationships/image" Target="../media/image14.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15.emf"/><Relationship Id="rId5" Type="http://schemas.openxmlformats.org/officeDocument/2006/relationships/image" Target="../media/image14.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15.emf"/><Relationship Id="rId5" Type="http://schemas.openxmlformats.org/officeDocument/2006/relationships/image" Target="../media/image14.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18.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6.png"/><Relationship Id="rId7"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18.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hyperlink" Target="mailto:Khristopher.Nicholas@tufts.edu" TargetMode="External"/><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03764"/>
        </a:solidFill>
        <a:effectLst/>
      </p:bgPr>
    </p:bg>
    <p:spTree>
      <p:nvGrpSpPr>
        <p:cNvPr id="1" name="">
          <a:extLst>
            <a:ext uri="{FF2B5EF4-FFF2-40B4-BE49-F238E27FC236}">
              <a16:creationId xmlns:a16="http://schemas.microsoft.com/office/drawing/2014/main" id="{318D0EE1-7FDF-F8D7-1A42-00A51EFD08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A06626-ABBB-C267-4283-18173DB1DA50}"/>
              </a:ext>
            </a:extLst>
          </p:cNvPr>
          <p:cNvSpPr>
            <a:spLocks noGrp="1"/>
          </p:cNvSpPr>
          <p:nvPr>
            <p:ph type="ctrTitle"/>
          </p:nvPr>
        </p:nvSpPr>
        <p:spPr>
          <a:xfrm>
            <a:off x="817959" y="557213"/>
            <a:ext cx="7508081" cy="4586287"/>
          </a:xfrm>
        </p:spPr>
        <p:txBody>
          <a:bodyPr anchor="ctr">
            <a:normAutofit/>
          </a:bodyPr>
          <a:lstStyle/>
          <a:p>
            <a:br>
              <a:rPr lang="en-US" sz="2400" b="1" dirty="0">
                <a:solidFill>
                  <a:srgbClr val="FFFFFF"/>
                </a:solidFill>
                <a:latin typeface="Calibri" panose="020F0502020204030204" pitchFamily="34" charset="0"/>
                <a:cs typeface="Calibri" panose="020F0502020204030204" pitchFamily="34" charset="0"/>
              </a:rPr>
            </a:br>
            <a:r>
              <a:rPr lang="en-US" sz="2400" b="1" dirty="0">
                <a:solidFill>
                  <a:srgbClr val="FFFFFF"/>
                </a:solidFill>
                <a:latin typeface="Calibri" panose="020F0502020204030204" pitchFamily="34" charset="0"/>
                <a:cs typeface="Calibri" panose="020F0502020204030204" pitchFamily="34" charset="0"/>
              </a:rPr>
              <a:t>Island* and coastal food systems</a:t>
            </a:r>
            <a:br>
              <a:rPr lang="en-US" sz="2400" b="1" dirty="0">
                <a:solidFill>
                  <a:srgbClr val="FFFFFF"/>
                </a:solidFill>
                <a:latin typeface="Calibri" panose="020F0502020204030204" pitchFamily="34" charset="0"/>
                <a:cs typeface="Calibri" panose="020F0502020204030204" pitchFamily="34" charset="0"/>
              </a:rPr>
            </a:br>
            <a:br>
              <a:rPr lang="en-US" sz="2400" b="1" dirty="0">
                <a:solidFill>
                  <a:srgbClr val="FFFFFF"/>
                </a:solidFill>
                <a:latin typeface="Calibri" panose="020F0502020204030204" pitchFamily="34" charset="0"/>
                <a:cs typeface="Calibri" panose="020F0502020204030204" pitchFamily="34" charset="0"/>
              </a:rPr>
            </a:br>
            <a:br>
              <a:rPr lang="en-US" sz="2800" i="1" dirty="0">
                <a:solidFill>
                  <a:srgbClr val="FFFFFF"/>
                </a:solidFill>
                <a:latin typeface="Calibri" panose="020F0502020204030204" pitchFamily="34" charset="0"/>
                <a:cs typeface="Calibri" panose="020F0502020204030204" pitchFamily="34" charset="0"/>
              </a:rPr>
            </a:br>
            <a:r>
              <a:rPr lang="en-US" sz="2400" i="1" dirty="0">
                <a:solidFill>
                  <a:srgbClr val="FFFFFF"/>
                </a:solidFill>
                <a:latin typeface="Calibri" panose="020F0502020204030204" pitchFamily="34" charset="0"/>
                <a:cs typeface="Calibri" panose="020F0502020204030204" pitchFamily="34" charset="0"/>
              </a:rPr>
              <a:t>Khristopher Nicholas, PhD</a:t>
            </a:r>
            <a:br>
              <a:rPr lang="en-US" sz="2400" i="1" dirty="0">
                <a:solidFill>
                  <a:srgbClr val="FFFFFF"/>
                </a:solidFill>
                <a:latin typeface="Calibri" panose="020F0502020204030204" pitchFamily="34" charset="0"/>
                <a:cs typeface="Calibri" panose="020F0502020204030204" pitchFamily="34" charset="0"/>
              </a:rPr>
            </a:br>
            <a:r>
              <a:rPr lang="en-US" sz="1800" dirty="0">
                <a:solidFill>
                  <a:srgbClr val="FFFFFF"/>
                </a:solidFill>
                <a:latin typeface="Calibri" panose="020F0502020204030204" pitchFamily="34" charset="0"/>
                <a:cs typeface="Calibri" panose="020F0502020204030204" pitchFamily="34" charset="0"/>
              </a:rPr>
              <a:t>Assistant Professor in Climate, Agriculture, and Equity</a:t>
            </a:r>
            <a:br>
              <a:rPr lang="en-US" sz="1800" dirty="0">
                <a:solidFill>
                  <a:srgbClr val="FFFFFF"/>
                </a:solidFill>
                <a:latin typeface="Calibri" panose="020F0502020204030204" pitchFamily="34" charset="0"/>
                <a:cs typeface="Calibri" panose="020F0502020204030204" pitchFamily="34" charset="0"/>
              </a:rPr>
            </a:br>
            <a:r>
              <a:rPr lang="en-US" sz="1800" dirty="0">
                <a:solidFill>
                  <a:srgbClr val="FFFFFF"/>
                </a:solidFill>
                <a:latin typeface="Calibri" panose="020F0502020204030204" pitchFamily="34" charset="0"/>
                <a:cs typeface="Calibri" panose="020F0502020204030204" pitchFamily="34" charset="0"/>
              </a:rPr>
              <a:t>Friedman School of Nutrition Science and Policy</a:t>
            </a:r>
            <a:br>
              <a:rPr lang="en-US" sz="1800" dirty="0">
                <a:solidFill>
                  <a:srgbClr val="FFFFFF"/>
                </a:solidFill>
                <a:latin typeface="Calibri" panose="020F0502020204030204" pitchFamily="34" charset="0"/>
                <a:cs typeface="Calibri" panose="020F0502020204030204" pitchFamily="34" charset="0"/>
              </a:rPr>
            </a:br>
            <a:r>
              <a:rPr lang="en-US" sz="1800" dirty="0">
                <a:solidFill>
                  <a:srgbClr val="FFFFFF"/>
                </a:solidFill>
                <a:latin typeface="Calibri" panose="020F0502020204030204" pitchFamily="34" charset="0"/>
                <a:cs typeface="Calibri" panose="020F0502020204030204" pitchFamily="34" charset="0"/>
              </a:rPr>
              <a:t>Tufts University</a:t>
            </a:r>
            <a:br>
              <a:rPr lang="en-US" sz="1800" dirty="0">
                <a:solidFill>
                  <a:srgbClr val="FFFFFF"/>
                </a:solidFill>
                <a:latin typeface="Calibri" panose="020F0502020204030204" pitchFamily="34" charset="0"/>
                <a:cs typeface="Calibri" panose="020F0502020204030204" pitchFamily="34" charset="0"/>
              </a:rPr>
            </a:br>
            <a:br>
              <a:rPr lang="en-US" sz="1800" dirty="0">
                <a:solidFill>
                  <a:srgbClr val="FFFFFF"/>
                </a:solidFill>
                <a:latin typeface="Calibri" panose="020F0502020204030204" pitchFamily="34" charset="0"/>
                <a:cs typeface="Calibri" panose="020F0502020204030204" pitchFamily="34" charset="0"/>
              </a:rPr>
            </a:br>
            <a:br>
              <a:rPr lang="en-US" sz="1800" dirty="0">
                <a:solidFill>
                  <a:srgbClr val="FFFFFF"/>
                </a:solidFill>
                <a:latin typeface="Calibri" panose="020F0502020204030204" pitchFamily="34" charset="0"/>
                <a:cs typeface="Calibri" panose="020F0502020204030204" pitchFamily="34" charset="0"/>
              </a:rPr>
            </a:br>
            <a:br>
              <a:rPr lang="en-US" sz="1800" dirty="0">
                <a:solidFill>
                  <a:srgbClr val="FFFFFF"/>
                </a:solidFill>
                <a:latin typeface="Calibri" panose="020F0502020204030204" pitchFamily="34" charset="0"/>
                <a:cs typeface="Calibri" panose="020F0502020204030204" pitchFamily="34" charset="0"/>
              </a:rPr>
            </a:br>
            <a:r>
              <a:rPr lang="en-US" sz="1800" dirty="0">
                <a:solidFill>
                  <a:srgbClr val="FFFFFF"/>
                </a:solidFill>
                <a:latin typeface="Calibri" panose="020F0502020204030204" pitchFamily="34" charset="0"/>
                <a:cs typeface="Calibri" panose="020F0502020204030204" pitchFamily="34" charset="0"/>
              </a:rPr>
              <a:t>Global Food+ Symposium</a:t>
            </a:r>
            <a:br>
              <a:rPr lang="en-US" sz="1800" dirty="0">
                <a:solidFill>
                  <a:srgbClr val="FFFFFF"/>
                </a:solidFill>
                <a:latin typeface="Calibri" panose="020F0502020204030204" pitchFamily="34" charset="0"/>
                <a:cs typeface="Calibri" panose="020F0502020204030204" pitchFamily="34" charset="0"/>
              </a:rPr>
            </a:br>
            <a:r>
              <a:rPr lang="en-US" sz="1800" dirty="0">
                <a:solidFill>
                  <a:srgbClr val="FFFFFF"/>
                </a:solidFill>
                <a:latin typeface="Calibri" panose="020F0502020204030204" pitchFamily="34" charset="0"/>
                <a:cs typeface="Calibri" panose="020F0502020204030204" pitchFamily="34" charset="0"/>
              </a:rPr>
              <a:t>May 2, 2025</a:t>
            </a:r>
            <a:endParaRPr lang="en-US" sz="2800" dirty="0">
              <a:solidFill>
                <a:srgbClr val="FFFFFF"/>
              </a:solidFill>
              <a:latin typeface="Calibri" panose="020F0502020204030204" pitchFamily="34" charset="0"/>
              <a:cs typeface="Calibri" panose="020F0502020204030204" pitchFamily="34" charset="0"/>
            </a:endParaRPr>
          </a:p>
        </p:txBody>
      </p:sp>
      <p:sp>
        <p:nvSpPr>
          <p:cNvPr id="28" name="Rectangle 27">
            <a:extLst>
              <a:ext uri="{FF2B5EF4-FFF2-40B4-BE49-F238E27FC236}">
                <a16:creationId xmlns:a16="http://schemas.microsoft.com/office/drawing/2014/main" id="{FBD28270-335E-B126-1E71-33A2757AC54F}"/>
              </a:ext>
            </a:extLst>
          </p:cNvPr>
          <p:cNvSpPr/>
          <p:nvPr/>
        </p:nvSpPr>
        <p:spPr>
          <a:xfrm>
            <a:off x="307175" y="326362"/>
            <a:ext cx="2786189" cy="69980"/>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pitchFamily="34" charset="0"/>
              <a:cs typeface="Calibri" panose="020F0502020204030204" pitchFamily="34" charset="0"/>
              <a:sym typeface="Arial"/>
            </a:endParaRPr>
          </a:p>
        </p:txBody>
      </p:sp>
      <p:sp>
        <p:nvSpPr>
          <p:cNvPr id="29" name="Rectangle 28">
            <a:extLst>
              <a:ext uri="{FF2B5EF4-FFF2-40B4-BE49-F238E27FC236}">
                <a16:creationId xmlns:a16="http://schemas.microsoft.com/office/drawing/2014/main" id="{C9EF1D62-75F8-0BB7-9479-5FAA7520D62D}"/>
              </a:ext>
            </a:extLst>
          </p:cNvPr>
          <p:cNvSpPr/>
          <p:nvPr/>
        </p:nvSpPr>
        <p:spPr>
          <a:xfrm>
            <a:off x="5995185" y="326362"/>
            <a:ext cx="2786189" cy="6998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pitchFamily="34" charset="0"/>
              <a:cs typeface="Calibri" panose="020F0502020204030204" pitchFamily="34" charset="0"/>
              <a:sym typeface="Arial"/>
            </a:endParaRPr>
          </a:p>
        </p:txBody>
      </p:sp>
      <p:sp>
        <p:nvSpPr>
          <p:cNvPr id="30" name="Rectangle 29">
            <a:extLst>
              <a:ext uri="{FF2B5EF4-FFF2-40B4-BE49-F238E27FC236}">
                <a16:creationId xmlns:a16="http://schemas.microsoft.com/office/drawing/2014/main" id="{9EFEDA2E-F1FD-398B-D5E6-21B61E6B4100}"/>
              </a:ext>
            </a:extLst>
          </p:cNvPr>
          <p:cNvSpPr/>
          <p:nvPr/>
        </p:nvSpPr>
        <p:spPr>
          <a:xfrm>
            <a:off x="3151180" y="326362"/>
            <a:ext cx="2786189" cy="69980"/>
          </a:xfrm>
          <a:prstGeom prst="rect">
            <a:avLst/>
          </a:prstGeom>
          <a:solidFill>
            <a:srgbClr val="3198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sym typeface="Arial"/>
            </a:endParaRPr>
          </a:p>
        </p:txBody>
      </p:sp>
      <p:sp>
        <p:nvSpPr>
          <p:cNvPr id="3" name="TextBox 2">
            <a:extLst>
              <a:ext uri="{FF2B5EF4-FFF2-40B4-BE49-F238E27FC236}">
                <a16:creationId xmlns:a16="http://schemas.microsoft.com/office/drawing/2014/main" id="{E24C036E-E402-223D-2F6E-AEC3E785E5A0}"/>
              </a:ext>
            </a:extLst>
          </p:cNvPr>
          <p:cNvSpPr txBox="1"/>
          <p:nvPr/>
        </p:nvSpPr>
        <p:spPr>
          <a:xfrm>
            <a:off x="7508348" y="4881890"/>
            <a:ext cx="1531188" cy="253916"/>
          </a:xfrm>
          <a:prstGeom prst="rect">
            <a:avLst/>
          </a:prstGeom>
          <a:noFill/>
        </p:spPr>
        <p:txBody>
          <a:bodyPr wrap="none" rtlCol="0">
            <a:spAutoFit/>
          </a:bodyPr>
          <a:lstStyle/>
          <a:p>
            <a:r>
              <a:rPr lang="en-US" sz="1050" i="1" dirty="0">
                <a:solidFill>
                  <a:schemeClr val="bg1"/>
                </a:solidFill>
              </a:rPr>
              <a:t>*poetic license applied</a:t>
            </a:r>
          </a:p>
        </p:txBody>
      </p:sp>
    </p:spTree>
    <p:extLst>
      <p:ext uri="{BB962C8B-B14F-4D97-AF65-F5344CB8AC3E}">
        <p14:creationId xmlns:p14="http://schemas.microsoft.com/office/powerpoint/2010/main" val="1752950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3AB5A-7873-5B29-A51A-8BBB4821E037}"/>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EE52E899-A60D-DCC6-B2CA-A2BC3CD8E707}"/>
              </a:ext>
            </a:extLst>
          </p:cNvPr>
          <p:cNvGrpSpPr/>
          <p:nvPr/>
        </p:nvGrpSpPr>
        <p:grpSpPr>
          <a:xfrm>
            <a:off x="2748757" y="507339"/>
            <a:ext cx="3646486" cy="4128821"/>
            <a:chOff x="2297114" y="1014679"/>
            <a:chExt cx="3646486" cy="4128821"/>
          </a:xfrm>
        </p:grpSpPr>
        <p:pic>
          <p:nvPicPr>
            <p:cNvPr id="1026" name="Picture 2" descr="Change My Mind (tilt-corrected) Meme Generator">
              <a:extLst>
                <a:ext uri="{FF2B5EF4-FFF2-40B4-BE49-F238E27FC236}">
                  <a16:creationId xmlns:a16="http://schemas.microsoft.com/office/drawing/2014/main" id="{C29123CB-CD67-43F6-E775-61BF69F3D7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7114" y="1014679"/>
              <a:ext cx="3646486" cy="412882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38280AC-01CF-0D0E-F262-84940F12550C}"/>
                </a:ext>
              </a:extLst>
            </p:cNvPr>
            <p:cNvSpPr txBox="1"/>
            <p:nvPr/>
          </p:nvSpPr>
          <p:spPr>
            <a:xfrm>
              <a:off x="3041780" y="3321697"/>
              <a:ext cx="2715208" cy="954107"/>
            </a:xfrm>
            <a:prstGeom prst="rect">
              <a:avLst/>
            </a:prstGeom>
            <a:noFill/>
          </p:spPr>
          <p:txBody>
            <a:bodyPr wrap="square" rtlCol="0">
              <a:spAutoFit/>
            </a:bodyPr>
            <a:lstStyle/>
            <a:p>
              <a:pPr algn="ctr"/>
              <a:r>
                <a:rPr lang="en-US" b="1" dirty="0"/>
                <a:t>Everything everywhere is an island </a:t>
              </a:r>
            </a:p>
            <a:p>
              <a:pPr algn="ctr"/>
              <a:endParaRPr lang="en-US" b="1" dirty="0"/>
            </a:p>
            <a:p>
              <a:pPr algn="ctr"/>
              <a:r>
                <a:rPr lang="en-US" b="1" dirty="0"/>
                <a:t>(but not all at once) </a:t>
              </a:r>
            </a:p>
          </p:txBody>
        </p:sp>
      </p:grpSp>
    </p:spTree>
    <p:extLst>
      <p:ext uri="{BB962C8B-B14F-4D97-AF65-F5344CB8AC3E}">
        <p14:creationId xmlns:p14="http://schemas.microsoft.com/office/powerpoint/2010/main" val="29306284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9ED17-93EF-CBA6-FABC-4745F96780B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67869AC-6EFE-4DDC-8F19-04D911F7B3B2}"/>
              </a:ext>
            </a:extLst>
          </p:cNvPr>
          <p:cNvSpPr/>
          <p:nvPr/>
        </p:nvSpPr>
        <p:spPr>
          <a:xfrm>
            <a:off x="0" y="1"/>
            <a:ext cx="9144000" cy="827690"/>
          </a:xfrm>
          <a:prstGeom prst="rect">
            <a:avLst/>
          </a:prstGeom>
          <a:solidFill>
            <a:srgbClr val="1F3764"/>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 name="Title 1">
            <a:extLst>
              <a:ext uri="{FF2B5EF4-FFF2-40B4-BE49-F238E27FC236}">
                <a16:creationId xmlns:a16="http://schemas.microsoft.com/office/drawing/2014/main" id="{C07258EA-B278-7CD2-7891-089F61C7660E}"/>
              </a:ext>
            </a:extLst>
          </p:cNvPr>
          <p:cNvSpPr>
            <a:spLocks noGrp="1"/>
          </p:cNvSpPr>
          <p:nvPr>
            <p:ph type="title"/>
          </p:nvPr>
        </p:nvSpPr>
        <p:spPr>
          <a:xfrm>
            <a:off x="625605" y="139727"/>
            <a:ext cx="7892790" cy="687963"/>
          </a:xfrm>
        </p:spPr>
        <p:txBody>
          <a:bodyPr>
            <a:noAutofit/>
          </a:bodyPr>
          <a:lstStyle/>
          <a:p>
            <a:r>
              <a:rPr lang="en-US" sz="2700" dirty="0">
                <a:solidFill>
                  <a:schemeClr val="bg1"/>
                </a:solidFill>
              </a:rPr>
              <a:t>Trinidad and Tobago</a:t>
            </a:r>
          </a:p>
        </p:txBody>
      </p:sp>
      <p:pic>
        <p:nvPicPr>
          <p:cNvPr id="2050" name="Picture 2" descr="Trinidad and Tobago country profile - BBC News">
            <a:extLst>
              <a:ext uri="{FF2B5EF4-FFF2-40B4-BE49-F238E27FC236}">
                <a16:creationId xmlns:a16="http://schemas.microsoft.com/office/drawing/2014/main" id="{61576AAD-8917-CC8D-720A-D1AF5DBAD4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4318" y="1107376"/>
            <a:ext cx="6755363" cy="37998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2268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6BFFE-451A-C1B1-850E-DD549AFB9D2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036A95F-A133-37CF-004E-5EECD3C08390}"/>
              </a:ext>
            </a:extLst>
          </p:cNvPr>
          <p:cNvSpPr/>
          <p:nvPr/>
        </p:nvSpPr>
        <p:spPr>
          <a:xfrm>
            <a:off x="0" y="1"/>
            <a:ext cx="9144000" cy="827690"/>
          </a:xfrm>
          <a:prstGeom prst="rect">
            <a:avLst/>
          </a:prstGeom>
          <a:solidFill>
            <a:srgbClr val="1F3764"/>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 name="Title 1">
            <a:extLst>
              <a:ext uri="{FF2B5EF4-FFF2-40B4-BE49-F238E27FC236}">
                <a16:creationId xmlns:a16="http://schemas.microsoft.com/office/drawing/2014/main" id="{F48A5861-2F45-2D71-0BE9-D52DFE34F178}"/>
              </a:ext>
            </a:extLst>
          </p:cNvPr>
          <p:cNvSpPr>
            <a:spLocks noGrp="1"/>
          </p:cNvSpPr>
          <p:nvPr>
            <p:ph type="title"/>
          </p:nvPr>
        </p:nvSpPr>
        <p:spPr>
          <a:xfrm>
            <a:off x="625605" y="139727"/>
            <a:ext cx="7892790" cy="687963"/>
          </a:xfrm>
        </p:spPr>
        <p:txBody>
          <a:bodyPr>
            <a:noAutofit/>
          </a:bodyPr>
          <a:lstStyle/>
          <a:p>
            <a:r>
              <a:rPr lang="en-US" sz="2700" dirty="0">
                <a:solidFill>
                  <a:schemeClr val="bg1"/>
                </a:solidFill>
              </a:rPr>
              <a:t>Florida</a:t>
            </a:r>
          </a:p>
        </p:txBody>
      </p:sp>
      <p:pic>
        <p:nvPicPr>
          <p:cNvPr id="5" name="Picture 4">
            <a:extLst>
              <a:ext uri="{FF2B5EF4-FFF2-40B4-BE49-F238E27FC236}">
                <a16:creationId xmlns:a16="http://schemas.microsoft.com/office/drawing/2014/main" id="{63617D24-5575-6AFB-331B-7587E0E4E24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833976" y="1474469"/>
            <a:ext cx="2178114" cy="2904152"/>
          </a:xfrm>
          <a:prstGeom prst="rect">
            <a:avLst/>
          </a:prstGeom>
        </p:spPr>
      </p:pic>
      <p:pic>
        <p:nvPicPr>
          <p:cNvPr id="4098" name="Picture 2" descr="Florida's political geography: Why races in this swing state are always so  close - Washington Post">
            <a:extLst>
              <a:ext uri="{FF2B5EF4-FFF2-40B4-BE49-F238E27FC236}">
                <a16:creationId xmlns:a16="http://schemas.microsoft.com/office/drawing/2014/main" id="{0DB5A275-D3D8-1496-94D3-916FD95286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9341" y="1287923"/>
            <a:ext cx="4908813" cy="32732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3523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ABDC7-762A-5B8A-CCCF-8935AC95405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079F4F3-6A92-7EB8-2E34-2819093B5C41}"/>
              </a:ext>
            </a:extLst>
          </p:cNvPr>
          <p:cNvSpPr/>
          <p:nvPr/>
        </p:nvSpPr>
        <p:spPr>
          <a:xfrm>
            <a:off x="0" y="0"/>
            <a:ext cx="9144000" cy="1014679"/>
          </a:xfrm>
          <a:prstGeom prst="rect">
            <a:avLst/>
          </a:prstGeom>
          <a:solidFill>
            <a:srgbClr val="4472C4">
              <a:lumMod val="50000"/>
            </a:srgbClr>
          </a:solidFill>
          <a:ln w="12700" cap="flat" cmpd="sng" algn="ctr">
            <a:noFill/>
            <a:prstDash val="solid"/>
            <a:miter lim="800000"/>
          </a:ln>
          <a:effectLst/>
        </p:spPr>
        <p:txBody>
          <a:bodyPr rtlCol="0" anchor="ctr"/>
          <a:lstStyle/>
          <a:p>
            <a:pPr algn="ctr" defTabSz="685800">
              <a:buClrTx/>
              <a:defRPr/>
            </a:pPr>
            <a:endParaRPr lang="en-US" sz="1350" dirty="0">
              <a:solidFill>
                <a:prstClr val="white"/>
              </a:solidFill>
              <a:latin typeface="calibri light"/>
              <a:ea typeface="calibri light"/>
              <a:cs typeface="calibri light"/>
            </a:endParaRPr>
          </a:p>
        </p:txBody>
      </p:sp>
      <p:sp>
        <p:nvSpPr>
          <p:cNvPr id="2" name="Title 1">
            <a:extLst>
              <a:ext uri="{FF2B5EF4-FFF2-40B4-BE49-F238E27FC236}">
                <a16:creationId xmlns:a16="http://schemas.microsoft.com/office/drawing/2014/main" id="{9F25F18F-16CE-5A70-B554-182297E8F4D8}"/>
              </a:ext>
            </a:extLst>
          </p:cNvPr>
          <p:cNvSpPr>
            <a:spLocks noGrp="1"/>
          </p:cNvSpPr>
          <p:nvPr>
            <p:ph type="title"/>
          </p:nvPr>
        </p:nvSpPr>
        <p:spPr>
          <a:xfrm>
            <a:off x="628650" y="77902"/>
            <a:ext cx="7886700" cy="994172"/>
          </a:xfrm>
        </p:spPr>
        <p:txBody>
          <a:bodyPr>
            <a:normAutofit/>
          </a:bodyPr>
          <a:lstStyle/>
          <a:p>
            <a:pPr marL="152400" lvl="0" indent="0" algn="l" rtl="0">
              <a:lnSpc>
                <a:spcPct val="150000"/>
              </a:lnSpc>
              <a:spcBef>
                <a:spcPts val="0"/>
              </a:spcBef>
              <a:spcAft>
                <a:spcPts val="0"/>
              </a:spcAft>
              <a:buSzPct val="100000"/>
              <a:buNone/>
            </a:pPr>
            <a:r>
              <a:rPr lang="en-US" sz="2800" dirty="0">
                <a:solidFill>
                  <a:schemeClr val="bg1"/>
                </a:solidFill>
              </a:rPr>
              <a:t>What makes an island an island?</a:t>
            </a:r>
          </a:p>
        </p:txBody>
      </p:sp>
      <p:pic>
        <p:nvPicPr>
          <p:cNvPr id="5122" name="Picture 2" descr="Cartoon Tropical island with palms. Flat design. Kids vector illustration  isolated on white background. Island doodle icon, summer vacation concept.  23471918 Vector Art at Vecteezy">
            <a:extLst>
              <a:ext uri="{FF2B5EF4-FFF2-40B4-BE49-F238E27FC236}">
                <a16:creationId xmlns:a16="http://schemas.microsoft.com/office/drawing/2014/main" id="{93399970-79A6-2BEB-E06D-1B6522B4B0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3817" y="1780919"/>
            <a:ext cx="2176365" cy="217636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441368B9-7C65-BE14-FEDE-F569F7ADC1E0}"/>
              </a:ext>
            </a:extLst>
          </p:cNvPr>
          <p:cNvSpPr/>
          <p:nvPr/>
        </p:nvSpPr>
        <p:spPr>
          <a:xfrm>
            <a:off x="-1" y="4666129"/>
            <a:ext cx="9156361" cy="477371"/>
          </a:xfrm>
          <a:prstGeom prst="rect">
            <a:avLst/>
          </a:prstGeom>
          <a:solidFill>
            <a:srgbClr val="4472C4">
              <a:lumMod val="50000"/>
            </a:srgbClr>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8002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857AF-B3DD-0C3B-E124-755479BB9826}"/>
            </a:ext>
          </a:extLst>
        </p:cNvPr>
        <p:cNvGrpSpPr/>
        <p:nvPr/>
      </p:nvGrpSpPr>
      <p:grpSpPr>
        <a:xfrm>
          <a:off x="0" y="0"/>
          <a:ext cx="0" cy="0"/>
          <a:chOff x="0" y="0"/>
          <a:chExt cx="0" cy="0"/>
        </a:xfrm>
      </p:grpSpPr>
      <p:pic>
        <p:nvPicPr>
          <p:cNvPr id="3074" name="Picture 2" descr="Google Maps World ~ ONEIROITAN1">
            <a:extLst>
              <a:ext uri="{FF2B5EF4-FFF2-40B4-BE49-F238E27FC236}">
                <a16:creationId xmlns:a16="http://schemas.microsoft.com/office/drawing/2014/main" id="{B84BCAD1-DE44-0173-9C2F-26F9DBA0D76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647" t="10863" r="4929" b="1155"/>
          <a:stretch/>
        </p:blipFill>
        <p:spPr bwMode="auto">
          <a:xfrm>
            <a:off x="0" y="740447"/>
            <a:ext cx="9156362" cy="3925682"/>
          </a:xfrm>
          <a:prstGeom prst="rect">
            <a:avLst/>
          </a:prstGeom>
          <a:noFill/>
          <a:extLst>
            <a:ext uri="{909E8E84-426E-40DD-AFC4-6F175D3DCCD1}">
              <a14:hiddenFill xmlns:a14="http://schemas.microsoft.com/office/drawing/2010/main">
                <a:solidFill>
                  <a:srgbClr val="FFFFFF"/>
                </a:solidFill>
              </a14:hiddenFill>
            </a:ext>
          </a:extLst>
        </p:spPr>
      </p:pic>
      <p:sp useBgFill="1">
        <p:nvSpPr>
          <p:cNvPr id="58" name="TextBox 57">
            <a:extLst>
              <a:ext uri="{FF2B5EF4-FFF2-40B4-BE49-F238E27FC236}">
                <a16:creationId xmlns:a16="http://schemas.microsoft.com/office/drawing/2014/main" id="{6006900C-8C63-73A1-2DF3-17DBB285A997}"/>
              </a:ext>
            </a:extLst>
          </p:cNvPr>
          <p:cNvSpPr txBox="1"/>
          <p:nvPr/>
        </p:nvSpPr>
        <p:spPr>
          <a:xfrm>
            <a:off x="268936" y="3071677"/>
            <a:ext cx="1058303" cy="461665"/>
          </a:xfrm>
          <a:prstGeom prst="rect">
            <a:avLst/>
          </a:prstGeom>
          <a:ln>
            <a:solidFill>
              <a:schemeClr val="accent1">
                <a:shade val="50000"/>
              </a:schemeClr>
            </a:solidFill>
          </a:ln>
          <a:effectLst>
            <a:softEdge rad="25400"/>
          </a:effectLst>
        </p:spPr>
        <p:txBody>
          <a:bodyPr wrap="none" rtlCol="0">
            <a:spAutoFit/>
          </a:bodyPr>
          <a:lstStyle/>
          <a:p>
            <a:pPr algn="ctr"/>
            <a:r>
              <a:rPr lang="en-US" sz="1200" b="1" dirty="0"/>
              <a:t>Galápagos, </a:t>
            </a:r>
          </a:p>
          <a:p>
            <a:pPr algn="ctr"/>
            <a:r>
              <a:rPr lang="en-US" sz="1200" b="1" dirty="0"/>
              <a:t>Ecuador</a:t>
            </a:r>
          </a:p>
        </p:txBody>
      </p:sp>
      <p:cxnSp>
        <p:nvCxnSpPr>
          <p:cNvPr id="12" name="Straight Connector 11">
            <a:extLst>
              <a:ext uri="{FF2B5EF4-FFF2-40B4-BE49-F238E27FC236}">
                <a16:creationId xmlns:a16="http://schemas.microsoft.com/office/drawing/2014/main" id="{680E1B88-0A6D-FAAB-8708-C852CFAE490D}"/>
              </a:ext>
            </a:extLst>
          </p:cNvPr>
          <p:cNvCxnSpPr>
            <a:cxnSpLocks/>
            <a:stCxn id="13" idx="1"/>
            <a:endCxn id="11" idx="1"/>
          </p:cNvCxnSpPr>
          <p:nvPr/>
        </p:nvCxnSpPr>
        <p:spPr>
          <a:xfrm flipV="1">
            <a:off x="1272247" y="2786697"/>
            <a:ext cx="974216" cy="453708"/>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useBgFill="1">
        <p:nvSpPr>
          <p:cNvPr id="15" name="TextBox 14">
            <a:extLst>
              <a:ext uri="{FF2B5EF4-FFF2-40B4-BE49-F238E27FC236}">
                <a16:creationId xmlns:a16="http://schemas.microsoft.com/office/drawing/2014/main" id="{9A91CB98-CA8E-805C-8622-A0F4319F398A}"/>
              </a:ext>
            </a:extLst>
          </p:cNvPr>
          <p:cNvSpPr txBox="1"/>
          <p:nvPr/>
        </p:nvSpPr>
        <p:spPr>
          <a:xfrm>
            <a:off x="5136906" y="3926962"/>
            <a:ext cx="1071127" cy="276999"/>
          </a:xfrm>
          <a:prstGeom prst="rect">
            <a:avLst/>
          </a:prstGeom>
          <a:ln>
            <a:solidFill>
              <a:schemeClr val="accent1">
                <a:shade val="50000"/>
              </a:schemeClr>
            </a:solidFill>
          </a:ln>
          <a:effectLst>
            <a:softEdge rad="25400"/>
          </a:effectLst>
        </p:spPr>
        <p:txBody>
          <a:bodyPr wrap="none" rtlCol="0">
            <a:spAutoFit/>
          </a:bodyPr>
          <a:lstStyle/>
          <a:p>
            <a:r>
              <a:rPr lang="en-US" sz="1200" b="1" dirty="0"/>
              <a:t>Madagascar</a:t>
            </a:r>
            <a:endParaRPr lang="en-US" sz="900" b="1" dirty="0"/>
          </a:p>
        </p:txBody>
      </p:sp>
      <p:cxnSp>
        <p:nvCxnSpPr>
          <p:cNvPr id="18" name="Straight Connector 17">
            <a:extLst>
              <a:ext uri="{FF2B5EF4-FFF2-40B4-BE49-F238E27FC236}">
                <a16:creationId xmlns:a16="http://schemas.microsoft.com/office/drawing/2014/main" id="{DDDA9426-7E96-9E5D-49E2-CF77C7C74450}"/>
              </a:ext>
            </a:extLst>
          </p:cNvPr>
          <p:cNvCxnSpPr>
            <a:cxnSpLocks/>
            <a:stCxn id="17" idx="2"/>
            <a:endCxn id="10" idx="2"/>
          </p:cNvCxnSpPr>
          <p:nvPr/>
        </p:nvCxnSpPr>
        <p:spPr>
          <a:xfrm flipH="1">
            <a:off x="5461682" y="3289651"/>
            <a:ext cx="660832" cy="574254"/>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74D0B0F6-8667-A9CA-CE73-ECFB60B0092A}"/>
              </a:ext>
            </a:extLst>
          </p:cNvPr>
          <p:cNvSpPr/>
          <p:nvPr/>
        </p:nvSpPr>
        <p:spPr>
          <a:xfrm>
            <a:off x="0" y="1"/>
            <a:ext cx="9144000" cy="739058"/>
          </a:xfrm>
          <a:prstGeom prst="rect">
            <a:avLst/>
          </a:prstGeom>
          <a:solidFill>
            <a:schemeClr val="accent5">
              <a:lumMod val="5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050"/>
          </a:p>
        </p:txBody>
      </p:sp>
      <p:sp>
        <p:nvSpPr>
          <p:cNvPr id="30" name="Title 1">
            <a:extLst>
              <a:ext uri="{FF2B5EF4-FFF2-40B4-BE49-F238E27FC236}">
                <a16:creationId xmlns:a16="http://schemas.microsoft.com/office/drawing/2014/main" id="{736CD578-61E9-3080-1645-0D0C914BDC35}"/>
              </a:ext>
            </a:extLst>
          </p:cNvPr>
          <p:cNvSpPr txBox="1">
            <a:spLocks/>
          </p:cNvSpPr>
          <p:nvPr/>
        </p:nvSpPr>
        <p:spPr>
          <a:xfrm>
            <a:off x="409526" y="191397"/>
            <a:ext cx="8667750" cy="57689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a:solidFill>
                  <a:schemeClr val="bg1"/>
                </a:solidFill>
              </a:rPr>
              <a:t>Examples from “typical” island settings</a:t>
            </a:r>
          </a:p>
        </p:txBody>
      </p:sp>
      <p:sp>
        <p:nvSpPr>
          <p:cNvPr id="32" name="Rectangle 31">
            <a:extLst>
              <a:ext uri="{FF2B5EF4-FFF2-40B4-BE49-F238E27FC236}">
                <a16:creationId xmlns:a16="http://schemas.microsoft.com/office/drawing/2014/main" id="{114E11A4-77D8-D9A7-84BA-086363E3A105}"/>
              </a:ext>
            </a:extLst>
          </p:cNvPr>
          <p:cNvSpPr/>
          <p:nvPr/>
        </p:nvSpPr>
        <p:spPr>
          <a:xfrm>
            <a:off x="-1" y="4666129"/>
            <a:ext cx="9156361" cy="477371"/>
          </a:xfrm>
          <a:prstGeom prst="rect">
            <a:avLst/>
          </a:prstGeom>
          <a:solidFill>
            <a:schemeClr val="accent5">
              <a:lumMod val="5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050"/>
          </a:p>
        </p:txBody>
      </p:sp>
      <p:sp>
        <p:nvSpPr>
          <p:cNvPr id="33" name="Rectangle 32">
            <a:extLst>
              <a:ext uri="{FF2B5EF4-FFF2-40B4-BE49-F238E27FC236}">
                <a16:creationId xmlns:a16="http://schemas.microsoft.com/office/drawing/2014/main" id="{4FD5DA1B-00A0-685D-1A7A-A3B3F715C64C}"/>
              </a:ext>
            </a:extLst>
          </p:cNvPr>
          <p:cNvSpPr/>
          <p:nvPr/>
        </p:nvSpPr>
        <p:spPr>
          <a:xfrm>
            <a:off x="0" y="3981473"/>
            <a:ext cx="677008" cy="674421"/>
          </a:xfrm>
          <a:prstGeom prst="rect">
            <a:avLst/>
          </a:prstGeom>
          <a:solidFill>
            <a:srgbClr val="A4BF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34" name="Rectangle 33">
            <a:extLst>
              <a:ext uri="{FF2B5EF4-FFF2-40B4-BE49-F238E27FC236}">
                <a16:creationId xmlns:a16="http://schemas.microsoft.com/office/drawing/2014/main" id="{758B3ADC-2B84-0A04-4ABF-94040B82EA5F}"/>
              </a:ext>
            </a:extLst>
          </p:cNvPr>
          <p:cNvSpPr/>
          <p:nvPr/>
        </p:nvSpPr>
        <p:spPr>
          <a:xfrm>
            <a:off x="8600758" y="4466244"/>
            <a:ext cx="555604" cy="195686"/>
          </a:xfrm>
          <a:prstGeom prst="rect">
            <a:avLst/>
          </a:prstGeom>
          <a:solidFill>
            <a:srgbClr val="A4BF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dirty="0"/>
          </a:p>
        </p:txBody>
      </p:sp>
      <p:pic>
        <p:nvPicPr>
          <p:cNvPr id="11" name="Picture 10">
            <a:extLst>
              <a:ext uri="{FF2B5EF4-FFF2-40B4-BE49-F238E27FC236}">
                <a16:creationId xmlns:a16="http://schemas.microsoft.com/office/drawing/2014/main" id="{81AE2A5E-2D13-E8B5-B604-9E6E2889856B}"/>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2246464" y="2179605"/>
            <a:ext cx="1685573" cy="1214184"/>
          </a:xfrm>
          <a:prstGeom prst="rect">
            <a:avLst/>
          </a:prstGeom>
          <a:effectLst>
            <a:softEdge rad="12700"/>
          </a:effectLst>
        </p:spPr>
      </p:pic>
      <p:grpSp>
        <p:nvGrpSpPr>
          <p:cNvPr id="26" name="Group 25">
            <a:extLst>
              <a:ext uri="{FF2B5EF4-FFF2-40B4-BE49-F238E27FC236}">
                <a16:creationId xmlns:a16="http://schemas.microsoft.com/office/drawing/2014/main" id="{E8A563C5-64CF-AE93-71CB-45DFA62C712A}"/>
              </a:ext>
            </a:extLst>
          </p:cNvPr>
          <p:cNvGrpSpPr/>
          <p:nvPr/>
        </p:nvGrpSpPr>
        <p:grpSpPr>
          <a:xfrm>
            <a:off x="5253729" y="2213769"/>
            <a:ext cx="3748078" cy="1075882"/>
            <a:chOff x="7086270" y="5434278"/>
            <a:chExt cx="4997437" cy="1434509"/>
          </a:xfrm>
        </p:grpSpPr>
        <p:pic>
          <p:nvPicPr>
            <p:cNvPr id="17" name="Picture 16" descr="A group of cows walking on a road&#10;&#10;Description automatically generated">
              <a:extLst>
                <a:ext uri="{FF2B5EF4-FFF2-40B4-BE49-F238E27FC236}">
                  <a16:creationId xmlns:a16="http://schemas.microsoft.com/office/drawing/2014/main" id="{36240F3F-53FE-9B44-1DBD-CBB73E468609}"/>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086270" y="5434278"/>
              <a:ext cx="2316758" cy="1434509"/>
            </a:xfrm>
            <a:prstGeom prst="rect">
              <a:avLst/>
            </a:prstGeom>
            <a:effectLst>
              <a:softEdge rad="12700"/>
            </a:effectLst>
          </p:spPr>
        </p:pic>
        <p:pic>
          <p:nvPicPr>
            <p:cNvPr id="16" name="Picture 15">
              <a:extLst>
                <a:ext uri="{FF2B5EF4-FFF2-40B4-BE49-F238E27FC236}">
                  <a16:creationId xmlns:a16="http://schemas.microsoft.com/office/drawing/2014/main" id="{30C6FB4C-6AA4-3C50-9103-806025DA2D7E}"/>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9255861" y="5434278"/>
              <a:ext cx="2827846" cy="1434509"/>
            </a:xfrm>
            <a:prstGeom prst="rect">
              <a:avLst/>
            </a:prstGeom>
            <a:effectLst>
              <a:softEdge rad="12700"/>
            </a:effectLst>
          </p:spPr>
        </p:pic>
      </p:grpSp>
      <p:sp>
        <p:nvSpPr>
          <p:cNvPr id="13" name="Diamond 12">
            <a:extLst>
              <a:ext uri="{FF2B5EF4-FFF2-40B4-BE49-F238E27FC236}">
                <a16:creationId xmlns:a16="http://schemas.microsoft.com/office/drawing/2014/main" id="{4120D8F9-E4CD-282B-7E33-34E190287A01}"/>
              </a:ext>
            </a:extLst>
          </p:cNvPr>
          <p:cNvSpPr/>
          <p:nvPr/>
        </p:nvSpPr>
        <p:spPr>
          <a:xfrm>
            <a:off x="1272247" y="3178859"/>
            <a:ext cx="131885" cy="123093"/>
          </a:xfrm>
          <a:prstGeom prst="diamon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10" name="Diamond 9">
            <a:extLst>
              <a:ext uri="{FF2B5EF4-FFF2-40B4-BE49-F238E27FC236}">
                <a16:creationId xmlns:a16="http://schemas.microsoft.com/office/drawing/2014/main" id="{0C647BFE-4E1A-6E1E-F437-D3DD87F07963}"/>
              </a:ext>
            </a:extLst>
          </p:cNvPr>
          <p:cNvSpPr/>
          <p:nvPr/>
        </p:nvSpPr>
        <p:spPr>
          <a:xfrm>
            <a:off x="5395739" y="3740812"/>
            <a:ext cx="131885" cy="123093"/>
          </a:xfrm>
          <a:prstGeom prst="diamon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Tree>
    <p:extLst>
      <p:ext uri="{BB962C8B-B14F-4D97-AF65-F5344CB8AC3E}">
        <p14:creationId xmlns:p14="http://schemas.microsoft.com/office/powerpoint/2010/main" val="1487701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
            <a:ext cx="9144000" cy="1273628"/>
          </a:xfrm>
          <a:prstGeom prst="rect">
            <a:avLst/>
          </a:prstGeom>
          <a:solidFill>
            <a:schemeClr val="accent5">
              <a:lumMod val="5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050" dirty="0"/>
          </a:p>
        </p:txBody>
      </p:sp>
      <p:pic>
        <p:nvPicPr>
          <p:cNvPr id="6" name="Picture 5">
            <a:extLst>
              <a:ext uri="{FF2B5EF4-FFF2-40B4-BE49-F238E27FC236}">
                <a16:creationId xmlns:a16="http://schemas.microsoft.com/office/drawing/2014/main" id="{C0CFA338-310C-1B47-9740-91CACAEC31E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8095" y="1717496"/>
            <a:ext cx="4166655" cy="2764643"/>
          </a:xfrm>
          <a:prstGeom prst="rect">
            <a:avLst/>
          </a:prstGeom>
        </p:spPr>
      </p:pic>
      <p:sp>
        <p:nvSpPr>
          <p:cNvPr id="19" name="Title 1">
            <a:extLst>
              <a:ext uri="{FF2B5EF4-FFF2-40B4-BE49-F238E27FC236}">
                <a16:creationId xmlns:a16="http://schemas.microsoft.com/office/drawing/2014/main" id="{29D0509F-B073-D24F-9D5E-C9C3D1C3DC05}"/>
              </a:ext>
            </a:extLst>
          </p:cNvPr>
          <p:cNvSpPr txBox="1">
            <a:spLocks/>
          </p:cNvSpPr>
          <p:nvPr/>
        </p:nvSpPr>
        <p:spPr>
          <a:xfrm>
            <a:off x="898655" y="139728"/>
            <a:ext cx="7346691" cy="99417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300" dirty="0">
                <a:solidFill>
                  <a:schemeClr val="bg1"/>
                </a:solidFill>
              </a:rPr>
              <a:t>The Galápagos Islands of Ecuador</a:t>
            </a:r>
          </a:p>
        </p:txBody>
      </p:sp>
      <p:pic>
        <p:nvPicPr>
          <p:cNvPr id="3" name="Picture 2">
            <a:extLst>
              <a:ext uri="{FF2B5EF4-FFF2-40B4-BE49-F238E27FC236}">
                <a16:creationId xmlns:a16="http://schemas.microsoft.com/office/drawing/2014/main" id="{1EFBEA49-D80F-9944-8599-97B857CD908A}"/>
              </a:ext>
            </a:extLst>
          </p:cNvPr>
          <p:cNvPicPr>
            <a:picLocks noChangeAspect="1"/>
          </p:cNvPicPr>
          <p:nvPr/>
        </p:nvPicPr>
        <p:blipFill>
          <a:blip r:embed="rId4"/>
          <a:stretch>
            <a:fillRect/>
          </a:stretch>
        </p:blipFill>
        <p:spPr>
          <a:xfrm>
            <a:off x="5693647" y="1694851"/>
            <a:ext cx="3184622" cy="2763774"/>
          </a:xfrm>
          <a:prstGeom prst="rect">
            <a:avLst/>
          </a:prstGeom>
        </p:spPr>
      </p:pic>
      <p:sp>
        <p:nvSpPr>
          <p:cNvPr id="14" name="Frame 13">
            <a:extLst>
              <a:ext uri="{FF2B5EF4-FFF2-40B4-BE49-F238E27FC236}">
                <a16:creationId xmlns:a16="http://schemas.microsoft.com/office/drawing/2014/main" id="{6F804B7A-40DE-F94A-82B8-4C1670C00615}"/>
              </a:ext>
            </a:extLst>
          </p:cNvPr>
          <p:cNvSpPr/>
          <p:nvPr/>
        </p:nvSpPr>
        <p:spPr>
          <a:xfrm>
            <a:off x="578096" y="1717496"/>
            <a:ext cx="4166655" cy="2791036"/>
          </a:xfrm>
          <a:prstGeom prst="frame">
            <a:avLst>
              <a:gd name="adj1" fmla="val 925"/>
            </a:avLst>
          </a:prstGeom>
          <a:solidFill>
            <a:srgbClr val="FF000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tx1"/>
              </a:solidFill>
            </a:endParaRPr>
          </a:p>
        </p:txBody>
      </p:sp>
      <p:cxnSp>
        <p:nvCxnSpPr>
          <p:cNvPr id="15" name="Straight Connector 14">
            <a:extLst>
              <a:ext uri="{FF2B5EF4-FFF2-40B4-BE49-F238E27FC236}">
                <a16:creationId xmlns:a16="http://schemas.microsoft.com/office/drawing/2014/main" id="{2EE08528-47A8-9949-BF12-9A580156BC51}"/>
              </a:ext>
            </a:extLst>
          </p:cNvPr>
          <p:cNvCxnSpPr>
            <a:cxnSpLocks/>
          </p:cNvCxnSpPr>
          <p:nvPr/>
        </p:nvCxnSpPr>
        <p:spPr>
          <a:xfrm>
            <a:off x="4744750" y="1717496"/>
            <a:ext cx="1117036" cy="141732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71C6AF3-FFFF-E647-A070-A23C869A9872}"/>
              </a:ext>
            </a:extLst>
          </p:cNvPr>
          <p:cNvCxnSpPr>
            <a:cxnSpLocks/>
          </p:cNvCxnSpPr>
          <p:nvPr/>
        </p:nvCxnSpPr>
        <p:spPr>
          <a:xfrm flipV="1">
            <a:off x="4744750" y="3524116"/>
            <a:ext cx="1101296" cy="979834"/>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Frame 17">
            <a:extLst>
              <a:ext uri="{FF2B5EF4-FFF2-40B4-BE49-F238E27FC236}">
                <a16:creationId xmlns:a16="http://schemas.microsoft.com/office/drawing/2014/main" id="{CE8CBC84-0CAD-2045-8280-96DF71ABB808}"/>
              </a:ext>
            </a:extLst>
          </p:cNvPr>
          <p:cNvSpPr/>
          <p:nvPr/>
        </p:nvSpPr>
        <p:spPr>
          <a:xfrm>
            <a:off x="5843281" y="3113014"/>
            <a:ext cx="354729" cy="419398"/>
          </a:xfrm>
          <a:prstGeom prst="frame">
            <a:avLst>
              <a:gd name="adj1" fmla="val 4500"/>
            </a:avLst>
          </a:prstGeom>
          <a:solidFill>
            <a:srgbClr val="FF000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tx1"/>
              </a:solidFill>
            </a:endParaRPr>
          </a:p>
        </p:txBody>
      </p:sp>
    </p:spTree>
    <p:extLst>
      <p:ext uri="{BB962C8B-B14F-4D97-AF65-F5344CB8AC3E}">
        <p14:creationId xmlns:p14="http://schemas.microsoft.com/office/powerpoint/2010/main" val="23495676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109BC-17FE-3383-EF15-8B662647C2AC}"/>
            </a:ext>
          </a:extLst>
        </p:cNvPr>
        <p:cNvGrpSpPr/>
        <p:nvPr/>
      </p:nvGrpSpPr>
      <p:grpSpPr>
        <a:xfrm>
          <a:off x="0" y="0"/>
          <a:ext cx="0" cy="0"/>
          <a:chOff x="0" y="0"/>
          <a:chExt cx="0" cy="0"/>
        </a:xfrm>
      </p:grpSpPr>
      <p:sp>
        <p:nvSpPr>
          <p:cNvPr id="27" name="Rounded Rectangle 26">
            <a:extLst>
              <a:ext uri="{FF2B5EF4-FFF2-40B4-BE49-F238E27FC236}">
                <a16:creationId xmlns:a16="http://schemas.microsoft.com/office/drawing/2014/main" id="{5637B83C-1378-A64B-07BE-E8B385411AA4}"/>
              </a:ext>
            </a:extLst>
          </p:cNvPr>
          <p:cNvSpPr/>
          <p:nvPr/>
        </p:nvSpPr>
        <p:spPr>
          <a:xfrm>
            <a:off x="6934183" y="3739821"/>
            <a:ext cx="1531137" cy="593391"/>
          </a:xfrm>
          <a:prstGeom prst="roundRect">
            <a:avLst>
              <a:gd name="adj" fmla="val 28433"/>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US" sz="1500" kern="1200" dirty="0">
                <a:solidFill>
                  <a:prstClr val="black"/>
                </a:solidFill>
                <a:latin typeface="Calibri" panose="020F0502020204030204"/>
              </a:rPr>
              <a:t>Reliance on </a:t>
            </a:r>
          </a:p>
          <a:p>
            <a:pPr algn="ctr" defTabSz="685800">
              <a:buClrTx/>
              <a:defRPr/>
            </a:pPr>
            <a:r>
              <a:rPr lang="en-US" sz="1500" kern="1200" dirty="0">
                <a:solidFill>
                  <a:prstClr val="black"/>
                </a:solidFill>
                <a:latin typeface="Calibri" panose="020F0502020204030204"/>
              </a:rPr>
              <a:t>imported foods</a:t>
            </a:r>
          </a:p>
        </p:txBody>
      </p:sp>
      <p:sp>
        <p:nvSpPr>
          <p:cNvPr id="25" name="Rounded Rectangle 24">
            <a:extLst>
              <a:ext uri="{FF2B5EF4-FFF2-40B4-BE49-F238E27FC236}">
                <a16:creationId xmlns:a16="http://schemas.microsoft.com/office/drawing/2014/main" id="{77B8AB13-923F-3E75-3037-292D1909E721}"/>
              </a:ext>
            </a:extLst>
          </p:cNvPr>
          <p:cNvSpPr/>
          <p:nvPr/>
        </p:nvSpPr>
        <p:spPr>
          <a:xfrm>
            <a:off x="622361" y="3739821"/>
            <a:ext cx="1531137" cy="593391"/>
          </a:xfrm>
          <a:prstGeom prst="roundRect">
            <a:avLst>
              <a:gd name="adj" fmla="val 28433"/>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4" name="Rounded Rectangle 23">
            <a:extLst>
              <a:ext uri="{FF2B5EF4-FFF2-40B4-BE49-F238E27FC236}">
                <a16:creationId xmlns:a16="http://schemas.microsoft.com/office/drawing/2014/main" id="{4AD06623-DFC5-2869-950C-51006855852B}"/>
              </a:ext>
            </a:extLst>
          </p:cNvPr>
          <p:cNvSpPr/>
          <p:nvPr/>
        </p:nvSpPr>
        <p:spPr>
          <a:xfrm>
            <a:off x="6762573" y="1949650"/>
            <a:ext cx="1736835" cy="805619"/>
          </a:xfrm>
          <a:prstGeom prst="roundRect">
            <a:avLst>
              <a:gd name="adj" fmla="val 28433"/>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3" name="Rounded Rectangle 22">
            <a:extLst>
              <a:ext uri="{FF2B5EF4-FFF2-40B4-BE49-F238E27FC236}">
                <a16:creationId xmlns:a16="http://schemas.microsoft.com/office/drawing/2014/main" id="{438A9D4E-B9E1-6C43-1EAB-976C45CE2D67}"/>
              </a:ext>
            </a:extLst>
          </p:cNvPr>
          <p:cNvSpPr/>
          <p:nvPr/>
        </p:nvSpPr>
        <p:spPr>
          <a:xfrm>
            <a:off x="644594" y="1949650"/>
            <a:ext cx="1736835" cy="805619"/>
          </a:xfrm>
          <a:prstGeom prst="roundRect">
            <a:avLst>
              <a:gd name="adj" fmla="val 28433"/>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2" name="Rounded Rectangle 21">
            <a:extLst>
              <a:ext uri="{FF2B5EF4-FFF2-40B4-BE49-F238E27FC236}">
                <a16:creationId xmlns:a16="http://schemas.microsoft.com/office/drawing/2014/main" id="{D7BEA39D-0D94-BA65-C646-20A836201D50}"/>
              </a:ext>
            </a:extLst>
          </p:cNvPr>
          <p:cNvSpPr/>
          <p:nvPr/>
        </p:nvSpPr>
        <p:spPr>
          <a:xfrm>
            <a:off x="3733350" y="4121768"/>
            <a:ext cx="1677299" cy="804693"/>
          </a:xfrm>
          <a:prstGeom prst="roundRect">
            <a:avLst>
              <a:gd name="adj" fmla="val 28433"/>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1" name="Rounded Rectangle 20">
            <a:extLst>
              <a:ext uri="{FF2B5EF4-FFF2-40B4-BE49-F238E27FC236}">
                <a16:creationId xmlns:a16="http://schemas.microsoft.com/office/drawing/2014/main" id="{CB78897E-4DAC-54AA-65C4-94B2F08E4EDE}"/>
              </a:ext>
            </a:extLst>
          </p:cNvPr>
          <p:cNvSpPr/>
          <p:nvPr/>
        </p:nvSpPr>
        <p:spPr>
          <a:xfrm>
            <a:off x="3832961" y="1413439"/>
            <a:ext cx="1478079" cy="695939"/>
          </a:xfrm>
          <a:prstGeom prst="roundRect">
            <a:avLst>
              <a:gd name="adj" fmla="val 28433"/>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Rectangle 3">
            <a:extLst>
              <a:ext uri="{FF2B5EF4-FFF2-40B4-BE49-F238E27FC236}">
                <a16:creationId xmlns:a16="http://schemas.microsoft.com/office/drawing/2014/main" id="{8A11DAB7-2AFD-6734-C177-4F367102D90E}"/>
              </a:ext>
            </a:extLst>
          </p:cNvPr>
          <p:cNvSpPr/>
          <p:nvPr/>
        </p:nvSpPr>
        <p:spPr>
          <a:xfrm>
            <a:off x="0" y="1"/>
            <a:ext cx="9144000" cy="1273628"/>
          </a:xfrm>
          <a:prstGeom prst="rect">
            <a:avLst/>
          </a:prstGeom>
          <a:solidFill>
            <a:schemeClr val="accent5">
              <a:lumMod val="5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D4328DC1-7E1B-E39D-5973-91EC7B8A8803}"/>
              </a:ext>
            </a:extLst>
          </p:cNvPr>
          <p:cNvSpPr>
            <a:spLocks noGrp="1"/>
          </p:cNvSpPr>
          <p:nvPr>
            <p:ph type="title"/>
          </p:nvPr>
        </p:nvSpPr>
        <p:spPr>
          <a:xfrm>
            <a:off x="454398" y="92869"/>
            <a:ext cx="8477906" cy="1117498"/>
          </a:xfrm>
        </p:spPr>
        <p:txBody>
          <a:bodyPr>
            <a:normAutofit/>
          </a:bodyPr>
          <a:lstStyle/>
          <a:p>
            <a:pPr algn="ctr"/>
            <a:r>
              <a:rPr lang="en-US">
                <a:solidFill>
                  <a:schemeClr val="bg1"/>
                </a:solidFill>
              </a:rPr>
              <a:t>Galápagos Food Environments</a:t>
            </a:r>
          </a:p>
        </p:txBody>
      </p:sp>
      <p:sp>
        <p:nvSpPr>
          <p:cNvPr id="9" name="TextBox 8">
            <a:extLst>
              <a:ext uri="{FF2B5EF4-FFF2-40B4-BE49-F238E27FC236}">
                <a16:creationId xmlns:a16="http://schemas.microsoft.com/office/drawing/2014/main" id="{BF85FADC-7621-5A90-37D7-07165C40177F}"/>
              </a:ext>
            </a:extLst>
          </p:cNvPr>
          <p:cNvSpPr txBox="1"/>
          <p:nvPr/>
        </p:nvSpPr>
        <p:spPr>
          <a:xfrm>
            <a:off x="3647709" y="2883345"/>
            <a:ext cx="1848583" cy="584775"/>
          </a:xfrm>
          <a:prstGeom prst="rect">
            <a:avLst/>
          </a:prstGeom>
          <a:noFill/>
        </p:spPr>
        <p:txBody>
          <a:bodyPr wrap="none" rtlCol="0">
            <a:spAutoFit/>
          </a:bodyPr>
          <a:lstStyle/>
          <a:p>
            <a:pPr algn="ctr"/>
            <a:r>
              <a:rPr lang="en-US" sz="1600" b="1" dirty="0"/>
              <a:t>Galápagos Food </a:t>
            </a:r>
          </a:p>
          <a:p>
            <a:pPr algn="ctr"/>
            <a:r>
              <a:rPr lang="en-US" sz="1600" b="1" dirty="0"/>
              <a:t>Environment</a:t>
            </a:r>
          </a:p>
        </p:txBody>
      </p:sp>
      <p:sp>
        <p:nvSpPr>
          <p:cNvPr id="10" name="TextBox 9">
            <a:extLst>
              <a:ext uri="{FF2B5EF4-FFF2-40B4-BE49-F238E27FC236}">
                <a16:creationId xmlns:a16="http://schemas.microsoft.com/office/drawing/2014/main" id="{19A29ED0-35BC-9243-7CA1-04D3D48A7CCD}"/>
              </a:ext>
            </a:extLst>
          </p:cNvPr>
          <p:cNvSpPr txBox="1"/>
          <p:nvPr/>
        </p:nvSpPr>
        <p:spPr>
          <a:xfrm>
            <a:off x="4159103" y="1612174"/>
            <a:ext cx="869149" cy="323165"/>
          </a:xfrm>
          <a:prstGeom prst="rect">
            <a:avLst/>
          </a:prstGeom>
          <a:noFill/>
        </p:spPr>
        <p:txBody>
          <a:bodyPr wrap="none" rtlCol="0">
            <a:spAutoFit/>
          </a:bodyPr>
          <a:lstStyle/>
          <a:p>
            <a:pPr algn="ctr"/>
            <a:r>
              <a:rPr lang="en-US" sz="1500"/>
              <a:t>Markets</a:t>
            </a:r>
          </a:p>
        </p:txBody>
      </p:sp>
      <p:sp>
        <p:nvSpPr>
          <p:cNvPr id="11" name="TextBox 10">
            <a:extLst>
              <a:ext uri="{FF2B5EF4-FFF2-40B4-BE49-F238E27FC236}">
                <a16:creationId xmlns:a16="http://schemas.microsoft.com/office/drawing/2014/main" id="{6ED3BB32-E0C5-21CB-B4CA-BE2B2D13C2E6}"/>
              </a:ext>
            </a:extLst>
          </p:cNvPr>
          <p:cNvSpPr txBox="1"/>
          <p:nvPr/>
        </p:nvSpPr>
        <p:spPr>
          <a:xfrm>
            <a:off x="1019128" y="2087002"/>
            <a:ext cx="987771" cy="553998"/>
          </a:xfrm>
          <a:prstGeom prst="rect">
            <a:avLst/>
          </a:prstGeom>
          <a:noFill/>
        </p:spPr>
        <p:txBody>
          <a:bodyPr wrap="none" rtlCol="0">
            <a:spAutoFit/>
          </a:bodyPr>
          <a:lstStyle/>
          <a:p>
            <a:pPr algn="ctr"/>
            <a:r>
              <a:rPr lang="en-US" sz="1500" dirty="0"/>
              <a:t>Tourism </a:t>
            </a:r>
          </a:p>
          <a:p>
            <a:pPr algn="ctr"/>
            <a:r>
              <a:rPr lang="en-US" sz="1500" dirty="0"/>
              <a:t>Economy</a:t>
            </a:r>
          </a:p>
        </p:txBody>
      </p:sp>
      <p:sp>
        <p:nvSpPr>
          <p:cNvPr id="13" name="TextBox 12">
            <a:extLst>
              <a:ext uri="{FF2B5EF4-FFF2-40B4-BE49-F238E27FC236}">
                <a16:creationId xmlns:a16="http://schemas.microsoft.com/office/drawing/2014/main" id="{35D973F6-C095-0075-24AA-83840308ADC4}"/>
              </a:ext>
            </a:extLst>
          </p:cNvPr>
          <p:cNvSpPr txBox="1"/>
          <p:nvPr/>
        </p:nvSpPr>
        <p:spPr>
          <a:xfrm>
            <a:off x="7002454" y="2087002"/>
            <a:ext cx="1257075" cy="553998"/>
          </a:xfrm>
          <a:prstGeom prst="rect">
            <a:avLst/>
          </a:prstGeom>
          <a:noFill/>
        </p:spPr>
        <p:txBody>
          <a:bodyPr wrap="none" rtlCol="0">
            <a:spAutoFit/>
          </a:bodyPr>
          <a:lstStyle/>
          <a:p>
            <a:pPr algn="ctr"/>
            <a:r>
              <a:rPr lang="en-US" sz="1500"/>
              <a:t>Limited local</a:t>
            </a:r>
          </a:p>
          <a:p>
            <a:pPr algn="ctr"/>
            <a:r>
              <a:rPr lang="en-US" sz="1500"/>
              <a:t>production</a:t>
            </a:r>
          </a:p>
        </p:txBody>
      </p:sp>
      <p:sp>
        <p:nvSpPr>
          <p:cNvPr id="15" name="TextBox 14">
            <a:extLst>
              <a:ext uri="{FF2B5EF4-FFF2-40B4-BE49-F238E27FC236}">
                <a16:creationId xmlns:a16="http://schemas.microsoft.com/office/drawing/2014/main" id="{8034CD3A-53C7-586F-8C57-2B15B798EC0A}"/>
              </a:ext>
            </a:extLst>
          </p:cNvPr>
          <p:cNvSpPr txBox="1"/>
          <p:nvPr/>
        </p:nvSpPr>
        <p:spPr>
          <a:xfrm>
            <a:off x="3824084" y="4258657"/>
            <a:ext cx="1459054" cy="784830"/>
          </a:xfrm>
          <a:prstGeom prst="rect">
            <a:avLst/>
          </a:prstGeom>
          <a:noFill/>
        </p:spPr>
        <p:txBody>
          <a:bodyPr wrap="none" rtlCol="0">
            <a:spAutoFit/>
          </a:bodyPr>
          <a:lstStyle/>
          <a:p>
            <a:pPr algn="ctr"/>
            <a:r>
              <a:rPr lang="en-US" sz="1500" dirty="0">
                <a:solidFill>
                  <a:schemeClr val="tx1"/>
                </a:solidFill>
              </a:rPr>
              <a:t>Shifting dietary</a:t>
            </a:r>
          </a:p>
          <a:p>
            <a:pPr algn="ctr"/>
            <a:r>
              <a:rPr lang="en-US" sz="1500" dirty="0"/>
              <a:t>p</a:t>
            </a:r>
            <a:r>
              <a:rPr lang="en-US" sz="1500" dirty="0">
                <a:solidFill>
                  <a:schemeClr val="tx1"/>
                </a:solidFill>
              </a:rPr>
              <a:t>references</a:t>
            </a:r>
          </a:p>
          <a:p>
            <a:pPr algn="ctr"/>
            <a:endParaRPr lang="en-US" sz="1500" dirty="0"/>
          </a:p>
        </p:txBody>
      </p:sp>
      <p:sp>
        <p:nvSpPr>
          <p:cNvPr id="16" name="TextBox 15">
            <a:extLst>
              <a:ext uri="{FF2B5EF4-FFF2-40B4-BE49-F238E27FC236}">
                <a16:creationId xmlns:a16="http://schemas.microsoft.com/office/drawing/2014/main" id="{54C684B8-FB70-F356-9114-DD19904A6AA8}"/>
              </a:ext>
            </a:extLst>
          </p:cNvPr>
          <p:cNvSpPr txBox="1"/>
          <p:nvPr/>
        </p:nvSpPr>
        <p:spPr>
          <a:xfrm>
            <a:off x="769811" y="3771059"/>
            <a:ext cx="1236236" cy="553998"/>
          </a:xfrm>
          <a:prstGeom prst="rect">
            <a:avLst/>
          </a:prstGeom>
          <a:noFill/>
        </p:spPr>
        <p:txBody>
          <a:bodyPr wrap="none" rtlCol="0">
            <a:spAutoFit/>
          </a:bodyPr>
          <a:lstStyle/>
          <a:p>
            <a:pPr algn="ctr"/>
            <a:r>
              <a:rPr lang="en-US" sz="1500" dirty="0"/>
              <a:t>Dual burden</a:t>
            </a:r>
          </a:p>
          <a:p>
            <a:pPr algn="ctr"/>
            <a:r>
              <a:rPr lang="en-US" sz="1500" dirty="0"/>
              <a:t>of health</a:t>
            </a:r>
          </a:p>
        </p:txBody>
      </p:sp>
      <p:cxnSp>
        <p:nvCxnSpPr>
          <p:cNvPr id="30" name="Straight Connector 29">
            <a:extLst>
              <a:ext uri="{FF2B5EF4-FFF2-40B4-BE49-F238E27FC236}">
                <a16:creationId xmlns:a16="http://schemas.microsoft.com/office/drawing/2014/main" id="{1DE294D6-81D1-FCC7-8F47-BF85350AEFDD}"/>
              </a:ext>
            </a:extLst>
          </p:cNvPr>
          <p:cNvCxnSpPr>
            <a:cxnSpLocks/>
            <a:endCxn id="23" idx="3"/>
          </p:cNvCxnSpPr>
          <p:nvPr/>
        </p:nvCxnSpPr>
        <p:spPr>
          <a:xfrm flipH="1" flipV="1">
            <a:off x="2381429" y="2352460"/>
            <a:ext cx="1369305" cy="53088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Rounded Rectangle 32">
            <a:extLst>
              <a:ext uri="{FF2B5EF4-FFF2-40B4-BE49-F238E27FC236}">
                <a16:creationId xmlns:a16="http://schemas.microsoft.com/office/drawing/2014/main" id="{DCED9091-BC86-8B2F-A02C-B29C2C10C420}"/>
              </a:ext>
            </a:extLst>
          </p:cNvPr>
          <p:cNvSpPr/>
          <p:nvPr/>
        </p:nvSpPr>
        <p:spPr>
          <a:xfrm>
            <a:off x="3669787" y="2822384"/>
            <a:ext cx="1804426" cy="804693"/>
          </a:xfrm>
          <a:prstGeom prst="roundRect">
            <a:avLst>
              <a:gd name="adj" fmla="val 28433"/>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cxnSp>
        <p:nvCxnSpPr>
          <p:cNvPr id="35" name="Straight Connector 34">
            <a:extLst>
              <a:ext uri="{FF2B5EF4-FFF2-40B4-BE49-F238E27FC236}">
                <a16:creationId xmlns:a16="http://schemas.microsoft.com/office/drawing/2014/main" id="{6D4A4D11-622D-2BB4-5383-F34B16E090B5}"/>
              </a:ext>
            </a:extLst>
          </p:cNvPr>
          <p:cNvCxnSpPr>
            <a:cxnSpLocks/>
            <a:stCxn id="33" idx="0"/>
            <a:endCxn id="21" idx="2"/>
          </p:cNvCxnSpPr>
          <p:nvPr/>
        </p:nvCxnSpPr>
        <p:spPr>
          <a:xfrm flipV="1">
            <a:off x="4572000" y="2109378"/>
            <a:ext cx="1" cy="7130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A416248C-6C91-7A38-EFB4-E5FE2ABA3F84}"/>
              </a:ext>
            </a:extLst>
          </p:cNvPr>
          <p:cNvCxnSpPr>
            <a:cxnSpLocks/>
            <a:endCxn id="33" idx="2"/>
          </p:cNvCxnSpPr>
          <p:nvPr/>
        </p:nvCxnSpPr>
        <p:spPr>
          <a:xfrm flipV="1">
            <a:off x="4572000" y="3627077"/>
            <a:ext cx="0" cy="49469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E643B6AB-489A-70D8-B1E6-789989F2FAA6}"/>
              </a:ext>
            </a:extLst>
          </p:cNvPr>
          <p:cNvCxnSpPr>
            <a:cxnSpLocks/>
            <a:endCxn id="24" idx="1"/>
          </p:cNvCxnSpPr>
          <p:nvPr/>
        </p:nvCxnSpPr>
        <p:spPr>
          <a:xfrm flipV="1">
            <a:off x="5426778" y="2352459"/>
            <a:ext cx="1335796" cy="54512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C92A53BE-A93E-B808-9FCA-ACCE481658D1}"/>
              </a:ext>
            </a:extLst>
          </p:cNvPr>
          <p:cNvCxnSpPr>
            <a:cxnSpLocks/>
            <a:endCxn id="27" idx="1"/>
          </p:cNvCxnSpPr>
          <p:nvPr/>
        </p:nvCxnSpPr>
        <p:spPr>
          <a:xfrm>
            <a:off x="5389034" y="3567553"/>
            <a:ext cx="1545149" cy="468964"/>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C81536C4-1349-C5CB-3EE1-4F437C19BEC6}"/>
              </a:ext>
            </a:extLst>
          </p:cNvPr>
          <p:cNvCxnSpPr>
            <a:cxnSpLocks/>
            <a:stCxn id="25" idx="3"/>
          </p:cNvCxnSpPr>
          <p:nvPr/>
        </p:nvCxnSpPr>
        <p:spPr>
          <a:xfrm flipV="1">
            <a:off x="2153497" y="3534199"/>
            <a:ext cx="1563725" cy="50231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57852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C154C-EA3E-4ED1-436B-7E87BCF49E91}"/>
            </a:ext>
          </a:extLst>
        </p:cNvPr>
        <p:cNvGrpSpPr/>
        <p:nvPr/>
      </p:nvGrpSpPr>
      <p:grpSpPr>
        <a:xfrm>
          <a:off x="0" y="0"/>
          <a:ext cx="0" cy="0"/>
          <a:chOff x="0" y="0"/>
          <a:chExt cx="0" cy="0"/>
        </a:xfrm>
      </p:grpSpPr>
      <p:sp>
        <p:nvSpPr>
          <p:cNvPr id="23" name="Rounded Rectangle 22">
            <a:extLst>
              <a:ext uri="{FF2B5EF4-FFF2-40B4-BE49-F238E27FC236}">
                <a16:creationId xmlns:a16="http://schemas.microsoft.com/office/drawing/2014/main" id="{F19E46D0-9C7D-CC10-D6B1-0E547514168A}"/>
              </a:ext>
            </a:extLst>
          </p:cNvPr>
          <p:cNvSpPr/>
          <p:nvPr/>
        </p:nvSpPr>
        <p:spPr>
          <a:xfrm>
            <a:off x="644594" y="1949650"/>
            <a:ext cx="1736835" cy="805619"/>
          </a:xfrm>
          <a:prstGeom prst="roundRect">
            <a:avLst>
              <a:gd name="adj" fmla="val 28433"/>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Rectangle 3">
            <a:extLst>
              <a:ext uri="{FF2B5EF4-FFF2-40B4-BE49-F238E27FC236}">
                <a16:creationId xmlns:a16="http://schemas.microsoft.com/office/drawing/2014/main" id="{A9484B23-54D1-51FC-4C09-2C6AFA6FA2F2}"/>
              </a:ext>
            </a:extLst>
          </p:cNvPr>
          <p:cNvSpPr/>
          <p:nvPr/>
        </p:nvSpPr>
        <p:spPr>
          <a:xfrm>
            <a:off x="0" y="1"/>
            <a:ext cx="9144000" cy="1273628"/>
          </a:xfrm>
          <a:prstGeom prst="rect">
            <a:avLst/>
          </a:prstGeom>
          <a:solidFill>
            <a:schemeClr val="accent5">
              <a:lumMod val="5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050"/>
          </a:p>
        </p:txBody>
      </p:sp>
      <p:sp>
        <p:nvSpPr>
          <p:cNvPr id="9" name="TextBox 8">
            <a:extLst>
              <a:ext uri="{FF2B5EF4-FFF2-40B4-BE49-F238E27FC236}">
                <a16:creationId xmlns:a16="http://schemas.microsoft.com/office/drawing/2014/main" id="{1C9C244E-738E-04FA-DE75-64A00A00B33B}"/>
              </a:ext>
            </a:extLst>
          </p:cNvPr>
          <p:cNvSpPr txBox="1"/>
          <p:nvPr/>
        </p:nvSpPr>
        <p:spPr>
          <a:xfrm>
            <a:off x="3543514" y="2883345"/>
            <a:ext cx="2056973" cy="646331"/>
          </a:xfrm>
          <a:prstGeom prst="rect">
            <a:avLst/>
          </a:prstGeom>
          <a:noFill/>
        </p:spPr>
        <p:txBody>
          <a:bodyPr wrap="none" rtlCol="0">
            <a:spAutoFit/>
          </a:bodyPr>
          <a:lstStyle/>
          <a:p>
            <a:pPr algn="ctr"/>
            <a:r>
              <a:rPr lang="en-US" sz="1800" b="1" dirty="0"/>
              <a:t>Galápagos Food </a:t>
            </a:r>
          </a:p>
          <a:p>
            <a:pPr algn="ctr"/>
            <a:r>
              <a:rPr lang="en-US" sz="1800" b="1" dirty="0"/>
              <a:t>Environment</a:t>
            </a:r>
          </a:p>
        </p:txBody>
      </p:sp>
      <p:sp>
        <p:nvSpPr>
          <p:cNvPr id="11" name="TextBox 10">
            <a:extLst>
              <a:ext uri="{FF2B5EF4-FFF2-40B4-BE49-F238E27FC236}">
                <a16:creationId xmlns:a16="http://schemas.microsoft.com/office/drawing/2014/main" id="{C4221969-8D62-B607-D36B-F6D0BF709EE0}"/>
              </a:ext>
            </a:extLst>
          </p:cNvPr>
          <p:cNvSpPr txBox="1"/>
          <p:nvPr/>
        </p:nvSpPr>
        <p:spPr>
          <a:xfrm>
            <a:off x="783487" y="2087002"/>
            <a:ext cx="1459054" cy="553998"/>
          </a:xfrm>
          <a:prstGeom prst="rect">
            <a:avLst/>
          </a:prstGeom>
          <a:noFill/>
        </p:spPr>
        <p:txBody>
          <a:bodyPr wrap="none" rtlCol="0">
            <a:spAutoFit/>
          </a:bodyPr>
          <a:lstStyle/>
          <a:p>
            <a:pPr algn="ctr"/>
            <a:r>
              <a:rPr lang="en-US" sz="1500"/>
              <a:t>Reliance on </a:t>
            </a:r>
          </a:p>
          <a:p>
            <a:pPr algn="ctr"/>
            <a:r>
              <a:rPr lang="en-US" sz="1500"/>
              <a:t>imported foods</a:t>
            </a:r>
          </a:p>
        </p:txBody>
      </p:sp>
      <p:cxnSp>
        <p:nvCxnSpPr>
          <p:cNvPr id="30" name="Straight Connector 29">
            <a:extLst>
              <a:ext uri="{FF2B5EF4-FFF2-40B4-BE49-F238E27FC236}">
                <a16:creationId xmlns:a16="http://schemas.microsoft.com/office/drawing/2014/main" id="{B053278E-C862-04C1-DBFE-1361EB1B2910}"/>
              </a:ext>
            </a:extLst>
          </p:cNvPr>
          <p:cNvCxnSpPr>
            <a:cxnSpLocks/>
            <a:endCxn id="23" idx="3"/>
          </p:cNvCxnSpPr>
          <p:nvPr/>
        </p:nvCxnSpPr>
        <p:spPr>
          <a:xfrm flipH="1" flipV="1">
            <a:off x="2381429" y="2352460"/>
            <a:ext cx="1369305" cy="53088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Rounded Rectangle 32">
            <a:extLst>
              <a:ext uri="{FF2B5EF4-FFF2-40B4-BE49-F238E27FC236}">
                <a16:creationId xmlns:a16="http://schemas.microsoft.com/office/drawing/2014/main" id="{6178DBD0-BB9A-E288-C46D-25B6F288D540}"/>
              </a:ext>
            </a:extLst>
          </p:cNvPr>
          <p:cNvSpPr/>
          <p:nvPr/>
        </p:nvSpPr>
        <p:spPr>
          <a:xfrm>
            <a:off x="3669787" y="2822384"/>
            <a:ext cx="1804426" cy="804693"/>
          </a:xfrm>
          <a:prstGeom prst="roundRect">
            <a:avLst>
              <a:gd name="adj" fmla="val 28433"/>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cxnSp>
        <p:nvCxnSpPr>
          <p:cNvPr id="35" name="Straight Connector 34">
            <a:extLst>
              <a:ext uri="{FF2B5EF4-FFF2-40B4-BE49-F238E27FC236}">
                <a16:creationId xmlns:a16="http://schemas.microsoft.com/office/drawing/2014/main" id="{60804FBB-7A3F-6D9F-EA30-D6F25BC066C9}"/>
              </a:ext>
            </a:extLst>
          </p:cNvPr>
          <p:cNvCxnSpPr>
            <a:cxnSpLocks/>
            <a:stCxn id="33" idx="0"/>
          </p:cNvCxnSpPr>
          <p:nvPr/>
        </p:nvCxnSpPr>
        <p:spPr>
          <a:xfrm flipV="1">
            <a:off x="4572000" y="2109378"/>
            <a:ext cx="1" cy="7130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4EF9DC3-FD6F-CA7B-62F5-1AD10CD15ED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8840" y="1774539"/>
            <a:ext cx="8749673" cy="2626786"/>
          </a:xfrm>
          <a:prstGeom prst="rect">
            <a:avLst/>
          </a:prstGeom>
        </p:spPr>
      </p:pic>
      <p:sp>
        <p:nvSpPr>
          <p:cNvPr id="5" name="Title 1">
            <a:extLst>
              <a:ext uri="{FF2B5EF4-FFF2-40B4-BE49-F238E27FC236}">
                <a16:creationId xmlns:a16="http://schemas.microsoft.com/office/drawing/2014/main" id="{458813F8-144E-E95B-74A5-B967289A52D0}"/>
              </a:ext>
            </a:extLst>
          </p:cNvPr>
          <p:cNvSpPr>
            <a:spLocks noGrp="1"/>
          </p:cNvSpPr>
          <p:nvPr>
            <p:ph type="title"/>
          </p:nvPr>
        </p:nvSpPr>
        <p:spPr>
          <a:xfrm>
            <a:off x="454398" y="92869"/>
            <a:ext cx="8477906" cy="1117498"/>
          </a:xfrm>
        </p:spPr>
        <p:txBody>
          <a:bodyPr>
            <a:normAutofit/>
          </a:bodyPr>
          <a:lstStyle/>
          <a:p>
            <a:pPr algn="ctr"/>
            <a:r>
              <a:rPr lang="en-US" dirty="0">
                <a:solidFill>
                  <a:schemeClr val="bg1"/>
                </a:solidFill>
              </a:rPr>
              <a:t>Galápagos Food Environments</a:t>
            </a:r>
          </a:p>
        </p:txBody>
      </p:sp>
    </p:spTree>
    <p:extLst>
      <p:ext uri="{BB962C8B-B14F-4D97-AF65-F5344CB8AC3E}">
        <p14:creationId xmlns:p14="http://schemas.microsoft.com/office/powerpoint/2010/main" val="4340347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0E5613-F2F6-7B5A-FC2E-7FA25D606514}"/>
            </a:ext>
          </a:extLst>
        </p:cNvPr>
        <p:cNvGrpSpPr/>
        <p:nvPr/>
      </p:nvGrpSpPr>
      <p:grpSpPr>
        <a:xfrm>
          <a:off x="0" y="0"/>
          <a:ext cx="0" cy="0"/>
          <a:chOff x="0" y="0"/>
          <a:chExt cx="0" cy="0"/>
        </a:xfrm>
      </p:grpSpPr>
      <p:sp>
        <p:nvSpPr>
          <p:cNvPr id="8" name="Content Placeholder 2">
            <a:extLst>
              <a:ext uri="{FF2B5EF4-FFF2-40B4-BE49-F238E27FC236}">
                <a16:creationId xmlns:a16="http://schemas.microsoft.com/office/drawing/2014/main" id="{C9CCD740-D81D-BC19-7A29-56DD768ABD4A}"/>
              </a:ext>
            </a:extLst>
          </p:cNvPr>
          <p:cNvSpPr txBox="1">
            <a:spLocks/>
          </p:cNvSpPr>
          <p:nvPr/>
        </p:nvSpPr>
        <p:spPr>
          <a:xfrm>
            <a:off x="763008" y="1547473"/>
            <a:ext cx="7752343" cy="3127247"/>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lnSpc>
                <a:spcPct val="100000"/>
              </a:lnSpc>
              <a:spcBef>
                <a:spcPts val="0"/>
              </a:spcBef>
              <a:buClrTx/>
              <a:buNone/>
              <a:defRPr/>
            </a:pPr>
            <a:endParaRPr lang="en-US" sz="2100" dirty="0">
              <a:solidFill>
                <a:prstClr val="black"/>
              </a:solidFill>
              <a:latin typeface="Calibri" panose="020F0502020204030204"/>
            </a:endParaRPr>
          </a:p>
          <a:p>
            <a:pPr marL="0" indent="0" defTabSz="685800">
              <a:lnSpc>
                <a:spcPct val="100000"/>
              </a:lnSpc>
              <a:spcBef>
                <a:spcPts val="0"/>
              </a:spcBef>
              <a:buClrTx/>
              <a:buNone/>
              <a:defRPr/>
            </a:pPr>
            <a:endParaRPr lang="en-US" sz="2100" dirty="0">
              <a:solidFill>
                <a:prstClr val="black"/>
              </a:solidFill>
              <a:latin typeface="Calibri" panose="020F0502020204030204"/>
            </a:endParaRPr>
          </a:p>
          <a:p>
            <a:pPr marL="0" indent="0" defTabSz="685800">
              <a:lnSpc>
                <a:spcPct val="100000"/>
              </a:lnSpc>
              <a:spcBef>
                <a:spcPts val="0"/>
              </a:spcBef>
              <a:buClrTx/>
              <a:buNone/>
              <a:defRPr/>
            </a:pPr>
            <a:endParaRPr lang="en-US" sz="2100" dirty="0">
              <a:solidFill>
                <a:prstClr val="black"/>
              </a:solidFill>
              <a:latin typeface="Calibri" panose="020F0502020204030204"/>
            </a:endParaRPr>
          </a:p>
          <a:p>
            <a:pPr marL="0" indent="0" defTabSz="685800">
              <a:lnSpc>
                <a:spcPct val="100000"/>
              </a:lnSpc>
              <a:spcBef>
                <a:spcPts val="0"/>
              </a:spcBef>
              <a:buClrTx/>
              <a:buNone/>
              <a:defRPr/>
            </a:pPr>
            <a:r>
              <a:rPr lang="en-US" sz="2100" dirty="0">
                <a:solidFill>
                  <a:prstClr val="black"/>
                </a:solidFill>
                <a:latin typeface="Calibri" panose="020F0502020204030204"/>
              </a:rPr>
              <a:t>What is the relationship between 			     and </a:t>
            </a:r>
          </a:p>
          <a:p>
            <a:pPr marL="0" indent="0" defTabSz="685800">
              <a:lnSpc>
                <a:spcPct val="100000"/>
              </a:lnSpc>
              <a:spcBef>
                <a:spcPts val="0"/>
              </a:spcBef>
              <a:buClrTx/>
              <a:buNone/>
              <a:defRPr/>
            </a:pPr>
            <a:endParaRPr lang="en-US" sz="1800" dirty="0">
              <a:solidFill>
                <a:prstClr val="black"/>
              </a:solidFill>
              <a:latin typeface="Calibri" panose="020F0502020204030204"/>
            </a:endParaRPr>
          </a:p>
        </p:txBody>
      </p:sp>
      <p:sp>
        <p:nvSpPr>
          <p:cNvPr id="4" name="Rectangle 3">
            <a:extLst>
              <a:ext uri="{FF2B5EF4-FFF2-40B4-BE49-F238E27FC236}">
                <a16:creationId xmlns:a16="http://schemas.microsoft.com/office/drawing/2014/main" id="{DAB27081-5492-42BE-B7A8-AA9C586E4218}"/>
              </a:ext>
            </a:extLst>
          </p:cNvPr>
          <p:cNvSpPr/>
          <p:nvPr/>
        </p:nvSpPr>
        <p:spPr>
          <a:xfrm>
            <a:off x="0" y="1"/>
            <a:ext cx="9144000" cy="1273628"/>
          </a:xfrm>
          <a:prstGeom prst="rect">
            <a:avLst/>
          </a:prstGeom>
          <a:solidFill>
            <a:schemeClr val="accent5">
              <a:lumMod val="5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2" name="Title 1">
            <a:extLst>
              <a:ext uri="{FF2B5EF4-FFF2-40B4-BE49-F238E27FC236}">
                <a16:creationId xmlns:a16="http://schemas.microsoft.com/office/drawing/2014/main" id="{6654F351-DCC5-6B85-5560-115A050B4B0B}"/>
              </a:ext>
            </a:extLst>
          </p:cNvPr>
          <p:cNvSpPr>
            <a:spLocks noGrp="1"/>
          </p:cNvSpPr>
          <p:nvPr>
            <p:ph type="title"/>
          </p:nvPr>
        </p:nvSpPr>
        <p:spPr>
          <a:xfrm>
            <a:off x="780517" y="233125"/>
            <a:ext cx="7346691" cy="994172"/>
          </a:xfrm>
        </p:spPr>
        <p:txBody>
          <a:bodyPr/>
          <a:lstStyle/>
          <a:p>
            <a:r>
              <a:rPr lang="en-US" dirty="0">
                <a:solidFill>
                  <a:schemeClr val="bg1"/>
                </a:solidFill>
              </a:rPr>
              <a:t>Underlying Research Question</a:t>
            </a:r>
          </a:p>
        </p:txBody>
      </p:sp>
      <p:sp>
        <p:nvSpPr>
          <p:cNvPr id="11" name="Rectangle 10">
            <a:extLst>
              <a:ext uri="{FF2B5EF4-FFF2-40B4-BE49-F238E27FC236}">
                <a16:creationId xmlns:a16="http://schemas.microsoft.com/office/drawing/2014/main" id="{44BF65BD-4214-28B0-7D80-8CEFBFEBC567}"/>
              </a:ext>
            </a:extLst>
          </p:cNvPr>
          <p:cNvSpPr/>
          <p:nvPr/>
        </p:nvSpPr>
        <p:spPr>
          <a:xfrm>
            <a:off x="4441957" y="2506258"/>
            <a:ext cx="2322111" cy="415498"/>
          </a:xfrm>
          <a:prstGeom prst="rect">
            <a:avLst/>
          </a:prstGeom>
        </p:spPr>
        <p:txBody>
          <a:bodyPr wrap="none">
            <a:spAutoFit/>
          </a:bodyPr>
          <a:lstStyle/>
          <a:p>
            <a:pPr defTabSz="685800">
              <a:buClrTx/>
            </a:pPr>
            <a:r>
              <a:rPr lang="en-US" sz="2100" kern="1200" dirty="0">
                <a:solidFill>
                  <a:srgbClr val="00B050"/>
                </a:solidFill>
                <a:latin typeface="Calibri" panose="020F0502020204030204"/>
                <a:ea typeface="+mn-ea"/>
                <a:cs typeface="+mn-cs"/>
              </a:rPr>
              <a:t>food environments </a:t>
            </a:r>
          </a:p>
        </p:txBody>
      </p:sp>
      <p:sp>
        <p:nvSpPr>
          <p:cNvPr id="12" name="Rectangle 11">
            <a:extLst>
              <a:ext uri="{FF2B5EF4-FFF2-40B4-BE49-F238E27FC236}">
                <a16:creationId xmlns:a16="http://schemas.microsoft.com/office/drawing/2014/main" id="{BC91295E-1458-2AB9-D86E-416B0D4CC092}"/>
              </a:ext>
            </a:extLst>
          </p:cNvPr>
          <p:cNvSpPr/>
          <p:nvPr/>
        </p:nvSpPr>
        <p:spPr>
          <a:xfrm>
            <a:off x="7049084" y="2506258"/>
            <a:ext cx="1419106" cy="415498"/>
          </a:xfrm>
          <a:prstGeom prst="rect">
            <a:avLst/>
          </a:prstGeom>
        </p:spPr>
        <p:txBody>
          <a:bodyPr wrap="none">
            <a:spAutoFit/>
          </a:bodyPr>
          <a:lstStyle/>
          <a:p>
            <a:pPr defTabSz="685800">
              <a:buClrTx/>
            </a:pPr>
            <a:r>
              <a:rPr lang="en-US" sz="2100" kern="1200" dirty="0">
                <a:solidFill>
                  <a:srgbClr val="0070C0"/>
                </a:solidFill>
                <a:latin typeface="Calibri" panose="020F0502020204030204"/>
                <a:ea typeface="+mn-ea"/>
                <a:cs typeface="+mn-cs"/>
              </a:rPr>
              <a:t>diet quality</a:t>
            </a:r>
          </a:p>
        </p:txBody>
      </p:sp>
      <p:sp>
        <p:nvSpPr>
          <p:cNvPr id="13" name="Rectangle 12">
            <a:extLst>
              <a:ext uri="{FF2B5EF4-FFF2-40B4-BE49-F238E27FC236}">
                <a16:creationId xmlns:a16="http://schemas.microsoft.com/office/drawing/2014/main" id="{8E46AAF2-C7D3-F978-0C09-001533D5E6CA}"/>
              </a:ext>
            </a:extLst>
          </p:cNvPr>
          <p:cNvSpPr/>
          <p:nvPr/>
        </p:nvSpPr>
        <p:spPr>
          <a:xfrm>
            <a:off x="780517" y="2898673"/>
            <a:ext cx="3692934" cy="415498"/>
          </a:xfrm>
          <a:prstGeom prst="rect">
            <a:avLst/>
          </a:prstGeom>
        </p:spPr>
        <p:txBody>
          <a:bodyPr wrap="none">
            <a:spAutoFit/>
          </a:bodyPr>
          <a:lstStyle/>
          <a:p>
            <a:pPr defTabSz="685800">
              <a:buClrTx/>
              <a:defRPr/>
            </a:pPr>
            <a:r>
              <a:rPr lang="en-US" sz="2100" kern="1200" dirty="0">
                <a:solidFill>
                  <a:prstClr val="black"/>
                </a:solidFill>
                <a:latin typeface="Calibri" panose="020F0502020204030204"/>
                <a:ea typeface="+mn-ea"/>
                <a:cs typeface="+mn-cs"/>
              </a:rPr>
              <a:t>for </a:t>
            </a:r>
            <a:r>
              <a:rPr lang="en-US" sz="2100" kern="1200" dirty="0">
                <a:solidFill>
                  <a:srgbClr val="FF0000"/>
                </a:solidFill>
                <a:latin typeface="Calibri" panose="020F0502020204030204"/>
                <a:ea typeface="+mn-ea"/>
                <a:cs typeface="+mn-cs"/>
              </a:rPr>
              <a:t>Galápagos Islands residents</a:t>
            </a:r>
            <a:r>
              <a:rPr lang="en-US" sz="2100" kern="1200" dirty="0">
                <a:solidFill>
                  <a:prstClr val="black"/>
                </a:solidFill>
                <a:latin typeface="Calibri" panose="020F0502020204030204"/>
                <a:ea typeface="+mn-ea"/>
                <a:cs typeface="+mn-cs"/>
              </a:rPr>
              <a:t>?</a:t>
            </a:r>
          </a:p>
        </p:txBody>
      </p:sp>
      <p:sp>
        <p:nvSpPr>
          <p:cNvPr id="6" name="Rectangle 5">
            <a:extLst>
              <a:ext uri="{FF2B5EF4-FFF2-40B4-BE49-F238E27FC236}">
                <a16:creationId xmlns:a16="http://schemas.microsoft.com/office/drawing/2014/main" id="{D7302F75-B913-0FCB-B3A6-F33098F6A10B}"/>
              </a:ext>
            </a:extLst>
          </p:cNvPr>
          <p:cNvSpPr/>
          <p:nvPr/>
        </p:nvSpPr>
        <p:spPr>
          <a:xfrm>
            <a:off x="5182495" y="2123917"/>
            <a:ext cx="837024" cy="415498"/>
          </a:xfrm>
          <a:prstGeom prst="rect">
            <a:avLst/>
          </a:prstGeom>
        </p:spPr>
        <p:txBody>
          <a:bodyPr wrap="none">
            <a:spAutoFit/>
          </a:bodyPr>
          <a:lstStyle/>
          <a:p>
            <a:pPr defTabSz="685800">
              <a:buClrTx/>
              <a:defRPr/>
            </a:pPr>
            <a:r>
              <a:rPr lang="en-US" sz="2100" i="1" kern="1200" dirty="0">
                <a:solidFill>
                  <a:srgbClr val="00B050"/>
                </a:solidFill>
                <a:latin typeface="Calibri" panose="020F0502020204030204"/>
                <a:ea typeface="+mn-ea"/>
                <a:cs typeface="+mn-cs"/>
              </a:rPr>
              <a:t>Part 1</a:t>
            </a:r>
          </a:p>
        </p:txBody>
      </p:sp>
      <p:sp>
        <p:nvSpPr>
          <p:cNvPr id="7" name="Rectangle 6">
            <a:extLst>
              <a:ext uri="{FF2B5EF4-FFF2-40B4-BE49-F238E27FC236}">
                <a16:creationId xmlns:a16="http://schemas.microsoft.com/office/drawing/2014/main" id="{0AB57BF2-C395-67C8-9DF3-83169E2B304C}"/>
              </a:ext>
            </a:extLst>
          </p:cNvPr>
          <p:cNvSpPr/>
          <p:nvPr/>
        </p:nvSpPr>
        <p:spPr>
          <a:xfrm>
            <a:off x="7373882" y="2113843"/>
            <a:ext cx="837024" cy="415498"/>
          </a:xfrm>
          <a:prstGeom prst="rect">
            <a:avLst/>
          </a:prstGeom>
        </p:spPr>
        <p:txBody>
          <a:bodyPr wrap="none">
            <a:spAutoFit/>
          </a:bodyPr>
          <a:lstStyle/>
          <a:p>
            <a:pPr defTabSz="685800">
              <a:buClrTx/>
              <a:defRPr/>
            </a:pPr>
            <a:r>
              <a:rPr lang="en-US" sz="2100" i="1" kern="1200" dirty="0">
                <a:solidFill>
                  <a:srgbClr val="0070C0"/>
                </a:solidFill>
                <a:latin typeface="Calibri" panose="020F0502020204030204"/>
                <a:ea typeface="+mn-ea"/>
                <a:cs typeface="+mn-cs"/>
              </a:rPr>
              <a:t>Part 2</a:t>
            </a:r>
          </a:p>
        </p:txBody>
      </p:sp>
      <p:sp>
        <p:nvSpPr>
          <p:cNvPr id="9" name="Rectangle 8">
            <a:extLst>
              <a:ext uri="{FF2B5EF4-FFF2-40B4-BE49-F238E27FC236}">
                <a16:creationId xmlns:a16="http://schemas.microsoft.com/office/drawing/2014/main" id="{C41DC013-F3BF-6C9E-D1C4-18A118B7065F}"/>
              </a:ext>
            </a:extLst>
          </p:cNvPr>
          <p:cNvSpPr/>
          <p:nvPr/>
        </p:nvSpPr>
        <p:spPr>
          <a:xfrm>
            <a:off x="2206244" y="3291088"/>
            <a:ext cx="837024" cy="415498"/>
          </a:xfrm>
          <a:prstGeom prst="rect">
            <a:avLst/>
          </a:prstGeom>
        </p:spPr>
        <p:txBody>
          <a:bodyPr wrap="none">
            <a:spAutoFit/>
          </a:bodyPr>
          <a:lstStyle/>
          <a:p>
            <a:pPr defTabSz="685800">
              <a:buClrTx/>
              <a:defRPr/>
            </a:pPr>
            <a:r>
              <a:rPr lang="en-US" sz="2100" i="1" kern="1200" dirty="0">
                <a:solidFill>
                  <a:srgbClr val="FF0000"/>
                </a:solidFill>
                <a:latin typeface="Calibri" panose="020F0502020204030204"/>
                <a:ea typeface="+mn-ea"/>
                <a:cs typeface="+mn-cs"/>
              </a:rPr>
              <a:t>Part 3</a:t>
            </a:r>
          </a:p>
        </p:txBody>
      </p:sp>
    </p:spTree>
    <p:extLst>
      <p:ext uri="{BB962C8B-B14F-4D97-AF65-F5344CB8AC3E}">
        <p14:creationId xmlns:p14="http://schemas.microsoft.com/office/powerpoint/2010/main" val="7252996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0"/>
            <a:ext cx="1992702" cy="5143500"/>
          </a:xfrm>
          <a:prstGeom prst="rect">
            <a:avLst/>
          </a:prstGeom>
          <a:solidFill>
            <a:schemeClr val="accent5">
              <a:lumMod val="5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5" name="Picture 4">
            <a:extLst>
              <a:ext uri="{FF2B5EF4-FFF2-40B4-BE49-F238E27FC236}">
                <a16:creationId xmlns:a16="http://schemas.microsoft.com/office/drawing/2014/main" id="{A064F31F-6067-E141-A666-BCACE46DCE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86213" y="-408654"/>
            <a:ext cx="4506089" cy="5831409"/>
          </a:xfrm>
          <a:prstGeom prst="rect">
            <a:avLst/>
          </a:prstGeom>
        </p:spPr>
      </p:pic>
      <p:pic>
        <p:nvPicPr>
          <p:cNvPr id="6" name="Picture 5">
            <a:extLst>
              <a:ext uri="{FF2B5EF4-FFF2-40B4-BE49-F238E27FC236}">
                <a16:creationId xmlns:a16="http://schemas.microsoft.com/office/drawing/2014/main" id="{1C201AD8-AC76-8F41-B114-E9457C72756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39375" y="2756642"/>
            <a:ext cx="1484836" cy="813475"/>
          </a:xfrm>
          <a:prstGeom prst="rect">
            <a:avLst/>
          </a:prstGeom>
        </p:spPr>
      </p:pic>
      <p:sp>
        <p:nvSpPr>
          <p:cNvPr id="7" name="Triangle 6">
            <a:extLst>
              <a:ext uri="{FF2B5EF4-FFF2-40B4-BE49-F238E27FC236}">
                <a16:creationId xmlns:a16="http://schemas.microsoft.com/office/drawing/2014/main" id="{729ECCFA-3BBC-C24A-B550-524B4066DF30}"/>
              </a:ext>
            </a:extLst>
          </p:cNvPr>
          <p:cNvSpPr/>
          <p:nvPr/>
        </p:nvSpPr>
        <p:spPr>
          <a:xfrm>
            <a:off x="5202043" y="2123001"/>
            <a:ext cx="96441" cy="96440"/>
          </a:xfrm>
          <a:prstGeom prst="triangl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8" name="Picture 7">
            <a:extLst>
              <a:ext uri="{FF2B5EF4-FFF2-40B4-BE49-F238E27FC236}">
                <a16:creationId xmlns:a16="http://schemas.microsoft.com/office/drawing/2014/main" id="{D086A4B9-EA23-3747-BCB8-3459B258CD81}"/>
              </a:ext>
            </a:extLst>
          </p:cNvPr>
          <p:cNvPicPr>
            <a:picLocks noChangeAspect="1"/>
          </p:cNvPicPr>
          <p:nvPr/>
        </p:nvPicPr>
        <p:blipFill>
          <a:blip r:embed="rId5"/>
          <a:stretch>
            <a:fillRect/>
          </a:stretch>
        </p:blipFill>
        <p:spPr>
          <a:xfrm>
            <a:off x="2302669" y="4020740"/>
            <a:ext cx="123825" cy="123825"/>
          </a:xfrm>
          <a:prstGeom prst="rect">
            <a:avLst/>
          </a:prstGeom>
        </p:spPr>
      </p:pic>
      <p:sp>
        <p:nvSpPr>
          <p:cNvPr id="9" name="TextBox 8">
            <a:extLst>
              <a:ext uri="{FF2B5EF4-FFF2-40B4-BE49-F238E27FC236}">
                <a16:creationId xmlns:a16="http://schemas.microsoft.com/office/drawing/2014/main" id="{5DE4F823-02F1-724F-B565-DDC707E98108}"/>
              </a:ext>
            </a:extLst>
          </p:cNvPr>
          <p:cNvSpPr txBox="1"/>
          <p:nvPr/>
        </p:nvSpPr>
        <p:spPr>
          <a:xfrm>
            <a:off x="2573804" y="3879108"/>
            <a:ext cx="1032975" cy="600164"/>
          </a:xfrm>
          <a:prstGeom prst="rect">
            <a:avLst/>
          </a:prstGeom>
          <a:noFill/>
        </p:spPr>
        <p:txBody>
          <a:bodyPr wrap="square" rtlCol="0">
            <a:spAutoFit/>
          </a:bodyPr>
          <a:lstStyle/>
          <a:p>
            <a:pPr defTabSz="685800">
              <a:buClrTx/>
            </a:pPr>
            <a:r>
              <a:rPr lang="en-US" sz="1650" kern="1200" dirty="0">
                <a:solidFill>
                  <a:prstClr val="black"/>
                </a:solidFill>
                <a:latin typeface="Calibri" panose="020F0502020204030204"/>
                <a:ea typeface="+mn-ea"/>
                <a:cs typeface="+mn-cs"/>
              </a:rPr>
              <a:t>Municipal </a:t>
            </a:r>
          </a:p>
          <a:p>
            <a:pPr defTabSz="685800">
              <a:buClrTx/>
            </a:pPr>
            <a:r>
              <a:rPr lang="en-US" sz="1650" kern="1200" dirty="0">
                <a:solidFill>
                  <a:prstClr val="black"/>
                </a:solidFill>
                <a:latin typeface="Calibri" panose="020F0502020204030204"/>
                <a:ea typeface="+mn-ea"/>
                <a:cs typeface="+mn-cs"/>
              </a:rPr>
              <a:t>Market</a:t>
            </a:r>
          </a:p>
        </p:txBody>
      </p:sp>
      <p:sp>
        <p:nvSpPr>
          <p:cNvPr id="10" name="TextBox 9">
            <a:extLst>
              <a:ext uri="{FF2B5EF4-FFF2-40B4-BE49-F238E27FC236}">
                <a16:creationId xmlns:a16="http://schemas.microsoft.com/office/drawing/2014/main" id="{34021937-BB9A-574B-BFE9-EA6AD2B9CF7E}"/>
              </a:ext>
            </a:extLst>
          </p:cNvPr>
          <p:cNvSpPr txBox="1"/>
          <p:nvPr/>
        </p:nvSpPr>
        <p:spPr>
          <a:xfrm>
            <a:off x="2100947" y="2075235"/>
            <a:ext cx="1561691" cy="646331"/>
          </a:xfrm>
          <a:prstGeom prst="rect">
            <a:avLst/>
          </a:prstGeom>
          <a:noFill/>
        </p:spPr>
        <p:txBody>
          <a:bodyPr wrap="square" rtlCol="0">
            <a:spAutoFit/>
          </a:bodyPr>
          <a:lstStyle/>
          <a:p>
            <a:pPr algn="ctr" defTabSz="685800">
              <a:buClrTx/>
            </a:pPr>
            <a:r>
              <a:rPr lang="en-US" sz="1800" b="1" kern="1200" dirty="0">
                <a:solidFill>
                  <a:prstClr val="black"/>
                </a:solidFill>
                <a:latin typeface="Calibri" panose="020F0502020204030204"/>
                <a:ea typeface="+mn-ea"/>
                <a:cs typeface="+mn-cs"/>
              </a:rPr>
              <a:t>Food Environ.</a:t>
            </a:r>
          </a:p>
          <a:p>
            <a:pPr algn="ctr" defTabSz="685800">
              <a:buClrTx/>
            </a:pPr>
            <a:r>
              <a:rPr lang="en-US" sz="1800" b="1" kern="1200" dirty="0">
                <a:solidFill>
                  <a:prstClr val="black"/>
                </a:solidFill>
                <a:latin typeface="Calibri" panose="020F0502020204030204"/>
                <a:ea typeface="+mn-ea"/>
                <a:cs typeface="+mn-cs"/>
              </a:rPr>
              <a:t>Q x A</a:t>
            </a:r>
          </a:p>
        </p:txBody>
      </p:sp>
      <p:sp>
        <p:nvSpPr>
          <p:cNvPr id="11" name="TextBox 10">
            <a:extLst>
              <a:ext uri="{FF2B5EF4-FFF2-40B4-BE49-F238E27FC236}">
                <a16:creationId xmlns:a16="http://schemas.microsoft.com/office/drawing/2014/main" id="{C8009612-402E-204E-B3B3-716F700BC763}"/>
              </a:ext>
            </a:extLst>
          </p:cNvPr>
          <p:cNvSpPr txBox="1"/>
          <p:nvPr/>
        </p:nvSpPr>
        <p:spPr>
          <a:xfrm>
            <a:off x="2113270" y="2075939"/>
            <a:ext cx="1493509" cy="300082"/>
          </a:xfrm>
          <a:prstGeom prst="rect">
            <a:avLst/>
          </a:prstGeom>
          <a:noFill/>
          <a:ln>
            <a:solidFill>
              <a:schemeClr val="tx1"/>
            </a:solidFill>
          </a:ln>
        </p:spPr>
        <p:txBody>
          <a:bodyPr wrap="square" rtlCol="0">
            <a:spAutoFit/>
          </a:bodyPr>
          <a:lstStyle/>
          <a:p>
            <a:pPr defTabSz="685800">
              <a:buClrTx/>
            </a:pPr>
            <a:endParaRPr lang="en-US" sz="1350" kern="1200" dirty="0">
              <a:solidFill>
                <a:prstClr val="black"/>
              </a:solidFill>
              <a:latin typeface="Calibri" panose="020F0502020204030204"/>
              <a:ea typeface="+mn-ea"/>
              <a:cs typeface="+mn-cs"/>
            </a:endParaRPr>
          </a:p>
        </p:txBody>
      </p:sp>
      <p:sp>
        <p:nvSpPr>
          <p:cNvPr id="3" name="TextBox 2">
            <a:extLst>
              <a:ext uri="{FF2B5EF4-FFF2-40B4-BE49-F238E27FC236}">
                <a16:creationId xmlns:a16="http://schemas.microsoft.com/office/drawing/2014/main" id="{72DFDFA8-EED2-3CE2-0D7C-F09C3406E82E}"/>
              </a:ext>
            </a:extLst>
          </p:cNvPr>
          <p:cNvSpPr txBox="1"/>
          <p:nvPr/>
        </p:nvSpPr>
        <p:spPr>
          <a:xfrm>
            <a:off x="7652442" y="4793810"/>
            <a:ext cx="1608774" cy="300082"/>
          </a:xfrm>
          <a:prstGeom prst="rect">
            <a:avLst/>
          </a:prstGeom>
          <a:noFill/>
        </p:spPr>
        <p:txBody>
          <a:bodyPr wrap="none" rtlCol="0">
            <a:spAutoFit/>
          </a:bodyPr>
          <a:lstStyle/>
          <a:p>
            <a:pPr defTabSz="685800">
              <a:buClrTx/>
            </a:pPr>
            <a:r>
              <a:rPr lang="en-US" sz="1350" kern="1200" dirty="0">
                <a:solidFill>
                  <a:prstClr val="black"/>
                </a:solidFill>
                <a:latin typeface="Calibri" panose="020F0502020204030204"/>
                <a:ea typeface="+mn-ea"/>
                <a:cs typeface="+mn-cs"/>
              </a:rPr>
              <a:t>Nicholas </a:t>
            </a:r>
            <a:r>
              <a:rPr lang="en-US" sz="1350" i="1" kern="1200" dirty="0">
                <a:solidFill>
                  <a:prstClr val="black"/>
                </a:solidFill>
                <a:latin typeface="Calibri" panose="020F0502020204030204"/>
                <a:ea typeface="+mn-ea"/>
                <a:cs typeface="+mn-cs"/>
              </a:rPr>
              <a:t>et al., </a:t>
            </a:r>
            <a:r>
              <a:rPr lang="en-US" sz="1350" kern="1200" dirty="0">
                <a:solidFill>
                  <a:prstClr val="black"/>
                </a:solidFill>
                <a:latin typeface="Calibri" panose="020F0502020204030204"/>
                <a:ea typeface="+mn-ea"/>
                <a:cs typeface="+mn-cs"/>
              </a:rPr>
              <a:t>2022</a:t>
            </a:r>
          </a:p>
        </p:txBody>
      </p:sp>
      <p:sp>
        <p:nvSpPr>
          <p:cNvPr id="15" name="Title 1">
            <a:extLst>
              <a:ext uri="{FF2B5EF4-FFF2-40B4-BE49-F238E27FC236}">
                <a16:creationId xmlns:a16="http://schemas.microsoft.com/office/drawing/2014/main" id="{AAF39DAB-4422-5AC8-4E52-3B27A703BA99}"/>
              </a:ext>
            </a:extLst>
          </p:cNvPr>
          <p:cNvSpPr txBox="1">
            <a:spLocks/>
          </p:cNvSpPr>
          <p:nvPr/>
        </p:nvSpPr>
        <p:spPr>
          <a:xfrm>
            <a:off x="1" y="787138"/>
            <a:ext cx="1992702" cy="3569225"/>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buClrTx/>
              <a:buFontTx/>
            </a:pPr>
            <a:r>
              <a:rPr lang="en-US" sz="2000" dirty="0">
                <a:solidFill>
                  <a:schemeClr val="bg1"/>
                </a:solidFill>
              </a:rPr>
              <a:t>Part 1a: </a:t>
            </a:r>
            <a:br>
              <a:rPr lang="en-US" sz="2000" dirty="0">
                <a:solidFill>
                  <a:schemeClr val="bg1"/>
                </a:solidFill>
              </a:rPr>
            </a:br>
            <a:br>
              <a:rPr lang="en-US" sz="2000" dirty="0">
                <a:solidFill>
                  <a:schemeClr val="bg1"/>
                </a:solidFill>
              </a:rPr>
            </a:br>
            <a:r>
              <a:rPr lang="en-US" sz="2000" dirty="0">
                <a:solidFill>
                  <a:schemeClr val="bg1"/>
                </a:solidFill>
              </a:rPr>
              <a:t>Food Environment Scores</a:t>
            </a:r>
            <a:br>
              <a:rPr lang="en-US" sz="2000" dirty="0">
                <a:solidFill>
                  <a:schemeClr val="bg1"/>
                </a:solidFill>
              </a:rPr>
            </a:br>
            <a:br>
              <a:rPr lang="en-US" sz="2000" dirty="0">
                <a:solidFill>
                  <a:schemeClr val="bg1"/>
                </a:solidFill>
              </a:rPr>
            </a:br>
            <a:r>
              <a:rPr lang="en-US" sz="2000" dirty="0">
                <a:solidFill>
                  <a:schemeClr val="bg1"/>
                </a:solidFill>
              </a:rPr>
              <a:t>(</a:t>
            </a:r>
            <a:r>
              <a:rPr lang="en-US" sz="2000" i="1" dirty="0">
                <a:solidFill>
                  <a:schemeClr val="bg1"/>
                </a:solidFill>
              </a:rPr>
              <a:t>Geographic food environment)</a:t>
            </a:r>
            <a:endParaRPr lang="en-US" sz="2000" dirty="0">
              <a:solidFill>
                <a:schemeClr val="bg1"/>
              </a:solidFill>
            </a:endParaRPr>
          </a:p>
        </p:txBody>
      </p:sp>
    </p:spTree>
    <p:extLst>
      <p:ext uri="{BB962C8B-B14F-4D97-AF65-F5344CB8AC3E}">
        <p14:creationId xmlns:p14="http://schemas.microsoft.com/office/powerpoint/2010/main" val="40033056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0"/>
            <a:ext cx="1992702" cy="5143500"/>
          </a:xfrm>
          <a:prstGeom prst="rect">
            <a:avLst/>
          </a:prstGeom>
          <a:solidFill>
            <a:schemeClr val="accent5">
              <a:lumMod val="5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5" name="Picture 4">
            <a:extLst>
              <a:ext uri="{FF2B5EF4-FFF2-40B4-BE49-F238E27FC236}">
                <a16:creationId xmlns:a16="http://schemas.microsoft.com/office/drawing/2014/main" id="{A064F31F-6067-E141-A666-BCACE46DCE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86212" y="-408654"/>
            <a:ext cx="4504460" cy="5829300"/>
          </a:xfrm>
          <a:prstGeom prst="rect">
            <a:avLst/>
          </a:prstGeom>
        </p:spPr>
      </p:pic>
      <p:sp>
        <p:nvSpPr>
          <p:cNvPr id="7" name="Triangle 6">
            <a:extLst>
              <a:ext uri="{FF2B5EF4-FFF2-40B4-BE49-F238E27FC236}">
                <a16:creationId xmlns:a16="http://schemas.microsoft.com/office/drawing/2014/main" id="{729ECCFA-3BBC-C24A-B550-524B4066DF30}"/>
              </a:ext>
            </a:extLst>
          </p:cNvPr>
          <p:cNvSpPr/>
          <p:nvPr/>
        </p:nvSpPr>
        <p:spPr>
          <a:xfrm>
            <a:off x="5202043" y="2123001"/>
            <a:ext cx="96441" cy="96440"/>
          </a:xfrm>
          <a:prstGeom prst="triangl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1030" name="Picture 6" descr="Housing Advocacy Training - Black And White Cartoon House Clipart (600x568), Png Download">
            <a:extLst>
              <a:ext uri="{FF2B5EF4-FFF2-40B4-BE49-F238E27FC236}">
                <a16:creationId xmlns:a16="http://schemas.microsoft.com/office/drawing/2014/main" id="{02D92C65-7B00-3DFF-1446-7A1C93C2D424}"/>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215514" y="1340758"/>
            <a:ext cx="188888" cy="178829"/>
          </a:xfrm>
          <a:prstGeom prst="rect">
            <a:avLst/>
          </a:prstGeom>
          <a:noFill/>
          <a:extLst>
            <a:ext uri="{909E8E84-426E-40DD-AFC4-6F175D3DCCD1}">
              <a14:hiddenFill xmlns:a14="http://schemas.microsoft.com/office/drawing/2010/main">
                <a:solidFill>
                  <a:srgbClr val="FFFFFF"/>
                </a:solidFill>
              </a14:hiddenFill>
            </a:ext>
          </a:extLst>
        </p:spPr>
      </p:pic>
      <p:sp>
        <p:nvSpPr>
          <p:cNvPr id="23" name="Donut 22">
            <a:extLst>
              <a:ext uri="{FF2B5EF4-FFF2-40B4-BE49-F238E27FC236}">
                <a16:creationId xmlns:a16="http://schemas.microsoft.com/office/drawing/2014/main" id="{9472F627-45D0-65B9-4159-0EFF74296C08}"/>
              </a:ext>
            </a:extLst>
          </p:cNvPr>
          <p:cNvSpPr/>
          <p:nvPr/>
        </p:nvSpPr>
        <p:spPr>
          <a:xfrm>
            <a:off x="5903947" y="1059649"/>
            <a:ext cx="812021" cy="741047"/>
          </a:xfrm>
          <a:prstGeom prst="donut">
            <a:avLst>
              <a:gd name="adj" fmla="val 3413"/>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dirty="0">
              <a:solidFill>
                <a:prstClr val="black"/>
              </a:solidFill>
              <a:latin typeface="Calibri" panose="020F0502020204030204"/>
            </a:endParaRPr>
          </a:p>
        </p:txBody>
      </p:sp>
      <p:cxnSp>
        <p:nvCxnSpPr>
          <p:cNvPr id="27" name="Straight Connector 26">
            <a:extLst>
              <a:ext uri="{FF2B5EF4-FFF2-40B4-BE49-F238E27FC236}">
                <a16:creationId xmlns:a16="http://schemas.microsoft.com/office/drawing/2014/main" id="{32707DC6-CBB2-1619-8729-47EC68049202}"/>
              </a:ext>
            </a:extLst>
          </p:cNvPr>
          <p:cNvCxnSpPr>
            <a:cxnSpLocks/>
            <a:stCxn id="1030" idx="1"/>
            <a:endCxn id="23" idx="2"/>
          </p:cNvCxnSpPr>
          <p:nvPr/>
        </p:nvCxnSpPr>
        <p:spPr>
          <a:xfrm flipH="1">
            <a:off x="5903947" y="1430173"/>
            <a:ext cx="311567" cy="0"/>
          </a:xfrm>
          <a:prstGeom prst="line">
            <a:avLst/>
          </a:prstGeom>
          <a:ln w="9525">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37" name="Donut 36">
            <a:extLst>
              <a:ext uri="{FF2B5EF4-FFF2-40B4-BE49-F238E27FC236}">
                <a16:creationId xmlns:a16="http://schemas.microsoft.com/office/drawing/2014/main" id="{3B82961E-C5F1-BA0F-A4D2-11DB98D6FC4A}"/>
              </a:ext>
            </a:extLst>
          </p:cNvPr>
          <p:cNvSpPr>
            <a:spLocks noChangeAspect="1"/>
          </p:cNvSpPr>
          <p:nvPr/>
        </p:nvSpPr>
        <p:spPr>
          <a:xfrm>
            <a:off x="6067290" y="1210640"/>
            <a:ext cx="484057" cy="441749"/>
          </a:xfrm>
          <a:prstGeom prst="donut">
            <a:avLst>
              <a:gd name="adj" fmla="val 3413"/>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dirty="0">
              <a:solidFill>
                <a:prstClr val="black"/>
              </a:solidFill>
              <a:latin typeface="Calibri" panose="020F0502020204030204"/>
            </a:endParaRPr>
          </a:p>
        </p:txBody>
      </p:sp>
      <p:pic>
        <p:nvPicPr>
          <p:cNvPr id="6" name="Picture 5">
            <a:extLst>
              <a:ext uri="{FF2B5EF4-FFF2-40B4-BE49-F238E27FC236}">
                <a16:creationId xmlns:a16="http://schemas.microsoft.com/office/drawing/2014/main" id="{921DDFE0-7E27-DDEE-8ED8-BC688C17FA6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39375" y="2756642"/>
            <a:ext cx="1484836" cy="813475"/>
          </a:xfrm>
          <a:prstGeom prst="rect">
            <a:avLst/>
          </a:prstGeom>
        </p:spPr>
      </p:pic>
      <p:pic>
        <p:nvPicPr>
          <p:cNvPr id="8" name="Picture 7">
            <a:extLst>
              <a:ext uri="{FF2B5EF4-FFF2-40B4-BE49-F238E27FC236}">
                <a16:creationId xmlns:a16="http://schemas.microsoft.com/office/drawing/2014/main" id="{32369D4F-F19E-F875-6FDB-ADA4998A81B5}"/>
              </a:ext>
            </a:extLst>
          </p:cNvPr>
          <p:cNvPicPr>
            <a:picLocks noChangeAspect="1"/>
          </p:cNvPicPr>
          <p:nvPr/>
        </p:nvPicPr>
        <p:blipFill>
          <a:blip r:embed="rId6"/>
          <a:stretch>
            <a:fillRect/>
          </a:stretch>
        </p:blipFill>
        <p:spPr>
          <a:xfrm>
            <a:off x="2302669" y="4020740"/>
            <a:ext cx="123825" cy="123825"/>
          </a:xfrm>
          <a:prstGeom prst="rect">
            <a:avLst/>
          </a:prstGeom>
        </p:spPr>
      </p:pic>
      <p:sp>
        <p:nvSpPr>
          <p:cNvPr id="9" name="TextBox 8">
            <a:extLst>
              <a:ext uri="{FF2B5EF4-FFF2-40B4-BE49-F238E27FC236}">
                <a16:creationId xmlns:a16="http://schemas.microsoft.com/office/drawing/2014/main" id="{BD00D406-FC36-7D43-B6D9-9BFF78A50C76}"/>
              </a:ext>
            </a:extLst>
          </p:cNvPr>
          <p:cNvSpPr txBox="1"/>
          <p:nvPr/>
        </p:nvSpPr>
        <p:spPr>
          <a:xfrm>
            <a:off x="2573804" y="3879108"/>
            <a:ext cx="1032975" cy="600164"/>
          </a:xfrm>
          <a:prstGeom prst="rect">
            <a:avLst/>
          </a:prstGeom>
          <a:noFill/>
        </p:spPr>
        <p:txBody>
          <a:bodyPr wrap="square" rtlCol="0">
            <a:spAutoFit/>
          </a:bodyPr>
          <a:lstStyle/>
          <a:p>
            <a:pPr defTabSz="685800">
              <a:buClrTx/>
            </a:pPr>
            <a:r>
              <a:rPr lang="en-US" sz="1650" kern="1200" dirty="0">
                <a:solidFill>
                  <a:prstClr val="black"/>
                </a:solidFill>
                <a:latin typeface="Calibri" panose="020F0502020204030204"/>
                <a:ea typeface="+mn-ea"/>
                <a:cs typeface="+mn-cs"/>
              </a:rPr>
              <a:t>Municipal </a:t>
            </a:r>
          </a:p>
          <a:p>
            <a:pPr defTabSz="685800">
              <a:buClrTx/>
            </a:pPr>
            <a:r>
              <a:rPr lang="en-US" sz="1650" kern="1200" dirty="0">
                <a:solidFill>
                  <a:prstClr val="black"/>
                </a:solidFill>
                <a:latin typeface="Calibri" panose="020F0502020204030204"/>
                <a:ea typeface="+mn-ea"/>
                <a:cs typeface="+mn-cs"/>
              </a:rPr>
              <a:t>Market</a:t>
            </a:r>
          </a:p>
        </p:txBody>
      </p:sp>
      <p:sp>
        <p:nvSpPr>
          <p:cNvPr id="10" name="TextBox 9">
            <a:extLst>
              <a:ext uri="{FF2B5EF4-FFF2-40B4-BE49-F238E27FC236}">
                <a16:creationId xmlns:a16="http://schemas.microsoft.com/office/drawing/2014/main" id="{46036A16-DE92-7D60-C81D-CEBA3B6A0B83}"/>
              </a:ext>
            </a:extLst>
          </p:cNvPr>
          <p:cNvSpPr txBox="1"/>
          <p:nvPr/>
        </p:nvSpPr>
        <p:spPr>
          <a:xfrm>
            <a:off x="2100947" y="2075235"/>
            <a:ext cx="1561691" cy="646331"/>
          </a:xfrm>
          <a:prstGeom prst="rect">
            <a:avLst/>
          </a:prstGeom>
          <a:noFill/>
        </p:spPr>
        <p:txBody>
          <a:bodyPr wrap="square" rtlCol="0">
            <a:spAutoFit/>
          </a:bodyPr>
          <a:lstStyle/>
          <a:p>
            <a:pPr algn="ctr" defTabSz="685800">
              <a:buClrTx/>
            </a:pPr>
            <a:r>
              <a:rPr lang="en-US" sz="1800" b="1" kern="1200" dirty="0">
                <a:solidFill>
                  <a:prstClr val="black"/>
                </a:solidFill>
                <a:latin typeface="Calibri" panose="020F0502020204030204"/>
                <a:ea typeface="+mn-ea"/>
                <a:cs typeface="+mn-cs"/>
              </a:rPr>
              <a:t>Food Environ.</a:t>
            </a:r>
          </a:p>
          <a:p>
            <a:pPr algn="ctr" defTabSz="685800">
              <a:buClrTx/>
            </a:pPr>
            <a:r>
              <a:rPr lang="en-US" sz="1800" b="1" kern="1200" dirty="0">
                <a:solidFill>
                  <a:prstClr val="black"/>
                </a:solidFill>
                <a:latin typeface="Calibri" panose="020F0502020204030204"/>
                <a:ea typeface="+mn-ea"/>
                <a:cs typeface="+mn-cs"/>
              </a:rPr>
              <a:t>Q x A</a:t>
            </a:r>
          </a:p>
        </p:txBody>
      </p:sp>
      <p:sp>
        <p:nvSpPr>
          <p:cNvPr id="11" name="TextBox 10">
            <a:extLst>
              <a:ext uri="{FF2B5EF4-FFF2-40B4-BE49-F238E27FC236}">
                <a16:creationId xmlns:a16="http://schemas.microsoft.com/office/drawing/2014/main" id="{95BA8A4B-B2F4-65EF-29D2-89F99F0BAABA}"/>
              </a:ext>
            </a:extLst>
          </p:cNvPr>
          <p:cNvSpPr txBox="1"/>
          <p:nvPr/>
        </p:nvSpPr>
        <p:spPr>
          <a:xfrm>
            <a:off x="2113270" y="2075939"/>
            <a:ext cx="1493509" cy="300082"/>
          </a:xfrm>
          <a:prstGeom prst="rect">
            <a:avLst/>
          </a:prstGeom>
          <a:noFill/>
          <a:ln>
            <a:solidFill>
              <a:schemeClr val="tx1"/>
            </a:solidFill>
          </a:ln>
        </p:spPr>
        <p:txBody>
          <a:bodyPr wrap="square" rtlCol="0">
            <a:spAutoFit/>
          </a:bodyPr>
          <a:lstStyle/>
          <a:p>
            <a:pPr defTabSz="685800">
              <a:buClrTx/>
            </a:pPr>
            <a:endParaRPr lang="en-US" sz="1350" kern="1200" dirty="0">
              <a:solidFill>
                <a:prstClr val="black"/>
              </a:solidFill>
              <a:latin typeface="Calibri" panose="020F0502020204030204"/>
              <a:ea typeface="+mn-ea"/>
              <a:cs typeface="+mn-cs"/>
            </a:endParaRPr>
          </a:p>
        </p:txBody>
      </p:sp>
      <p:sp>
        <p:nvSpPr>
          <p:cNvPr id="13" name="TextBox 12">
            <a:extLst>
              <a:ext uri="{FF2B5EF4-FFF2-40B4-BE49-F238E27FC236}">
                <a16:creationId xmlns:a16="http://schemas.microsoft.com/office/drawing/2014/main" id="{52FD2959-FAA7-AF5A-FF11-8B14175BA0B5}"/>
              </a:ext>
            </a:extLst>
          </p:cNvPr>
          <p:cNvSpPr txBox="1"/>
          <p:nvPr/>
        </p:nvSpPr>
        <p:spPr>
          <a:xfrm>
            <a:off x="7652442" y="4793810"/>
            <a:ext cx="1608774" cy="300082"/>
          </a:xfrm>
          <a:prstGeom prst="rect">
            <a:avLst/>
          </a:prstGeom>
          <a:noFill/>
        </p:spPr>
        <p:txBody>
          <a:bodyPr wrap="none" rtlCol="0">
            <a:spAutoFit/>
          </a:bodyPr>
          <a:lstStyle/>
          <a:p>
            <a:pPr defTabSz="685800">
              <a:buClrTx/>
            </a:pPr>
            <a:r>
              <a:rPr lang="en-US" sz="1350" kern="1200" dirty="0">
                <a:solidFill>
                  <a:prstClr val="black"/>
                </a:solidFill>
                <a:latin typeface="Calibri" panose="020F0502020204030204"/>
                <a:ea typeface="+mn-ea"/>
                <a:cs typeface="+mn-cs"/>
              </a:rPr>
              <a:t>Nicholas </a:t>
            </a:r>
            <a:r>
              <a:rPr lang="en-US" sz="1350" i="1" kern="1200" dirty="0">
                <a:solidFill>
                  <a:prstClr val="black"/>
                </a:solidFill>
                <a:latin typeface="Calibri" panose="020F0502020204030204"/>
                <a:ea typeface="+mn-ea"/>
                <a:cs typeface="+mn-cs"/>
              </a:rPr>
              <a:t>et al., </a:t>
            </a:r>
            <a:r>
              <a:rPr lang="en-US" sz="1350" kern="1200" dirty="0">
                <a:solidFill>
                  <a:prstClr val="black"/>
                </a:solidFill>
                <a:latin typeface="Calibri" panose="020F0502020204030204"/>
                <a:ea typeface="+mn-ea"/>
                <a:cs typeface="+mn-cs"/>
              </a:rPr>
              <a:t>2022</a:t>
            </a:r>
          </a:p>
        </p:txBody>
      </p:sp>
      <p:sp>
        <p:nvSpPr>
          <p:cNvPr id="12" name="Title 1">
            <a:extLst>
              <a:ext uri="{FF2B5EF4-FFF2-40B4-BE49-F238E27FC236}">
                <a16:creationId xmlns:a16="http://schemas.microsoft.com/office/drawing/2014/main" id="{8DFC9BE6-2879-A6F4-8832-756D9E549758}"/>
              </a:ext>
            </a:extLst>
          </p:cNvPr>
          <p:cNvSpPr>
            <a:spLocks noGrp="1"/>
          </p:cNvSpPr>
          <p:nvPr>
            <p:ph type="title"/>
          </p:nvPr>
        </p:nvSpPr>
        <p:spPr>
          <a:xfrm>
            <a:off x="1" y="787138"/>
            <a:ext cx="1992702" cy="3569225"/>
          </a:xfrm>
        </p:spPr>
        <p:txBody>
          <a:bodyPr>
            <a:normAutofit/>
          </a:bodyPr>
          <a:lstStyle/>
          <a:p>
            <a:pPr algn="ctr"/>
            <a:r>
              <a:rPr lang="en-US" sz="2000" dirty="0">
                <a:solidFill>
                  <a:schemeClr val="bg1"/>
                </a:solidFill>
              </a:rPr>
              <a:t>Part 1a: </a:t>
            </a:r>
            <a:br>
              <a:rPr lang="en-US" sz="2000" dirty="0">
                <a:solidFill>
                  <a:schemeClr val="bg1"/>
                </a:solidFill>
              </a:rPr>
            </a:br>
            <a:br>
              <a:rPr lang="en-US" sz="2000" dirty="0">
                <a:solidFill>
                  <a:schemeClr val="bg1"/>
                </a:solidFill>
              </a:rPr>
            </a:br>
            <a:r>
              <a:rPr lang="en-US" sz="2000" dirty="0">
                <a:solidFill>
                  <a:schemeClr val="bg1"/>
                </a:solidFill>
              </a:rPr>
              <a:t>Food Environment Scores</a:t>
            </a:r>
            <a:br>
              <a:rPr lang="en-US" sz="2000" dirty="0">
                <a:solidFill>
                  <a:schemeClr val="bg1"/>
                </a:solidFill>
              </a:rPr>
            </a:br>
            <a:br>
              <a:rPr lang="en-US" sz="2000" dirty="0">
                <a:solidFill>
                  <a:schemeClr val="bg1"/>
                </a:solidFill>
              </a:rPr>
            </a:br>
            <a:r>
              <a:rPr lang="en-US" sz="2000" dirty="0">
                <a:solidFill>
                  <a:schemeClr val="bg1"/>
                </a:solidFill>
              </a:rPr>
              <a:t>(</a:t>
            </a:r>
            <a:r>
              <a:rPr lang="en-US" sz="2000" i="1" dirty="0">
                <a:solidFill>
                  <a:schemeClr val="bg1"/>
                </a:solidFill>
              </a:rPr>
              <a:t>Geographic food environment)</a:t>
            </a:r>
            <a:endParaRPr lang="en-US" sz="2000" dirty="0">
              <a:solidFill>
                <a:schemeClr val="bg1"/>
              </a:solidFill>
            </a:endParaRPr>
          </a:p>
        </p:txBody>
      </p:sp>
    </p:spTree>
    <p:extLst>
      <p:ext uri="{BB962C8B-B14F-4D97-AF65-F5344CB8AC3E}">
        <p14:creationId xmlns:p14="http://schemas.microsoft.com/office/powerpoint/2010/main" val="3403497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5A009-5791-7FBF-94D5-B5542C02731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F80A259-386C-22DF-30FC-5435133FEBE4}"/>
              </a:ext>
            </a:extLst>
          </p:cNvPr>
          <p:cNvSpPr/>
          <p:nvPr/>
        </p:nvSpPr>
        <p:spPr>
          <a:xfrm>
            <a:off x="1" y="0"/>
            <a:ext cx="1992702" cy="5143500"/>
          </a:xfrm>
          <a:prstGeom prst="rect">
            <a:avLst/>
          </a:prstGeom>
          <a:solidFill>
            <a:schemeClr val="accent5">
              <a:lumMod val="5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5" name="Picture 4">
            <a:extLst>
              <a:ext uri="{FF2B5EF4-FFF2-40B4-BE49-F238E27FC236}">
                <a16:creationId xmlns:a16="http://schemas.microsoft.com/office/drawing/2014/main" id="{F8ECA454-BA14-8030-7D0A-C146F467FD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86212" y="-408654"/>
            <a:ext cx="4504460" cy="5829300"/>
          </a:xfrm>
          <a:prstGeom prst="rect">
            <a:avLst/>
          </a:prstGeom>
        </p:spPr>
      </p:pic>
      <p:sp>
        <p:nvSpPr>
          <p:cNvPr id="7" name="Triangle 6">
            <a:extLst>
              <a:ext uri="{FF2B5EF4-FFF2-40B4-BE49-F238E27FC236}">
                <a16:creationId xmlns:a16="http://schemas.microsoft.com/office/drawing/2014/main" id="{42FB003E-ECAA-171F-19AE-CD7FCAFC796E}"/>
              </a:ext>
            </a:extLst>
          </p:cNvPr>
          <p:cNvSpPr/>
          <p:nvPr/>
        </p:nvSpPr>
        <p:spPr>
          <a:xfrm>
            <a:off x="5202043" y="2123001"/>
            <a:ext cx="96441" cy="96440"/>
          </a:xfrm>
          <a:prstGeom prst="triangl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1030" name="Picture 6" descr="Housing Advocacy Training - Black And White Cartoon House Clipart (600x568), Png Download">
            <a:extLst>
              <a:ext uri="{FF2B5EF4-FFF2-40B4-BE49-F238E27FC236}">
                <a16:creationId xmlns:a16="http://schemas.microsoft.com/office/drawing/2014/main" id="{F02A4DFD-C951-BA56-F454-A74DB6EF1E07}"/>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215514" y="1340758"/>
            <a:ext cx="188888" cy="178829"/>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ECD4F522-B367-08D8-0DBB-5E0201938523}"/>
              </a:ext>
            </a:extLst>
          </p:cNvPr>
          <p:cNvSpPr txBox="1"/>
          <p:nvPr/>
        </p:nvSpPr>
        <p:spPr>
          <a:xfrm>
            <a:off x="6404401" y="819340"/>
            <a:ext cx="545342" cy="300082"/>
          </a:xfrm>
          <a:prstGeom prst="rect">
            <a:avLst/>
          </a:prstGeom>
          <a:noFill/>
        </p:spPr>
        <p:txBody>
          <a:bodyPr wrap="none" rtlCol="0">
            <a:spAutoFit/>
          </a:bodyPr>
          <a:lstStyle/>
          <a:p>
            <a:pPr defTabSz="685800">
              <a:buClrTx/>
            </a:pPr>
            <a:r>
              <a:rPr lang="en-US" sz="1350" kern="1200" dirty="0" err="1">
                <a:solidFill>
                  <a:prstClr val="black"/>
                </a:solidFill>
                <a:latin typeface="Calibri" panose="020F0502020204030204"/>
                <a:ea typeface="+mn-ea"/>
                <a:cs typeface="+mn-cs"/>
              </a:rPr>
              <a:t>M</a:t>
            </a:r>
            <a:r>
              <a:rPr lang="en-US" sz="1350" kern="1200" baseline="-25000" dirty="0" err="1">
                <a:solidFill>
                  <a:prstClr val="black"/>
                </a:solidFill>
                <a:latin typeface="Calibri" panose="020F0502020204030204"/>
                <a:ea typeface="+mn-ea"/>
                <a:cs typeface="+mn-cs"/>
              </a:rPr>
              <a:t>near</a:t>
            </a:r>
            <a:endParaRPr lang="en-US" sz="1350" kern="1200" dirty="0">
              <a:solidFill>
                <a:prstClr val="black"/>
              </a:solidFill>
              <a:latin typeface="Calibri" panose="020F0502020204030204"/>
              <a:ea typeface="+mn-ea"/>
              <a:cs typeface="+mn-cs"/>
            </a:endParaRPr>
          </a:p>
        </p:txBody>
      </p:sp>
      <p:cxnSp>
        <p:nvCxnSpPr>
          <p:cNvPr id="21" name="Straight Connector 20">
            <a:extLst>
              <a:ext uri="{FF2B5EF4-FFF2-40B4-BE49-F238E27FC236}">
                <a16:creationId xmlns:a16="http://schemas.microsoft.com/office/drawing/2014/main" id="{A2DB888D-D0E9-ADB3-92CE-F122B3762BB0}"/>
              </a:ext>
            </a:extLst>
          </p:cNvPr>
          <p:cNvCxnSpPr>
            <a:cxnSpLocks/>
          </p:cNvCxnSpPr>
          <p:nvPr/>
        </p:nvCxnSpPr>
        <p:spPr>
          <a:xfrm flipV="1">
            <a:off x="6404402" y="1096340"/>
            <a:ext cx="63912" cy="244419"/>
          </a:xfrm>
          <a:prstGeom prst="line">
            <a:avLst/>
          </a:prstGeom>
          <a:ln w="9525">
            <a:solidFill>
              <a:schemeClr val="tx1"/>
            </a:solidFill>
            <a:prstDash val="lgDashDotDot"/>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80C3E98B-0F5C-2037-FE1A-5EC456AE3C3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39375" y="2756642"/>
            <a:ext cx="1484836" cy="813475"/>
          </a:xfrm>
          <a:prstGeom prst="rect">
            <a:avLst/>
          </a:prstGeom>
        </p:spPr>
      </p:pic>
      <p:pic>
        <p:nvPicPr>
          <p:cNvPr id="6" name="Picture 5">
            <a:extLst>
              <a:ext uri="{FF2B5EF4-FFF2-40B4-BE49-F238E27FC236}">
                <a16:creationId xmlns:a16="http://schemas.microsoft.com/office/drawing/2014/main" id="{4C8B6C05-4A7E-043D-38F7-7F56C1AA52E2}"/>
              </a:ext>
            </a:extLst>
          </p:cNvPr>
          <p:cNvPicPr>
            <a:picLocks noChangeAspect="1"/>
          </p:cNvPicPr>
          <p:nvPr/>
        </p:nvPicPr>
        <p:blipFill>
          <a:blip r:embed="rId6"/>
          <a:stretch>
            <a:fillRect/>
          </a:stretch>
        </p:blipFill>
        <p:spPr>
          <a:xfrm>
            <a:off x="2302669" y="4020740"/>
            <a:ext cx="123825" cy="123825"/>
          </a:xfrm>
          <a:prstGeom prst="rect">
            <a:avLst/>
          </a:prstGeom>
        </p:spPr>
      </p:pic>
      <p:sp>
        <p:nvSpPr>
          <p:cNvPr id="8" name="TextBox 7">
            <a:extLst>
              <a:ext uri="{FF2B5EF4-FFF2-40B4-BE49-F238E27FC236}">
                <a16:creationId xmlns:a16="http://schemas.microsoft.com/office/drawing/2014/main" id="{ECC41B37-90A7-D222-CBFA-CE1751584D31}"/>
              </a:ext>
            </a:extLst>
          </p:cNvPr>
          <p:cNvSpPr txBox="1"/>
          <p:nvPr/>
        </p:nvSpPr>
        <p:spPr>
          <a:xfrm>
            <a:off x="2573804" y="3879108"/>
            <a:ext cx="1032975" cy="600164"/>
          </a:xfrm>
          <a:prstGeom prst="rect">
            <a:avLst/>
          </a:prstGeom>
          <a:noFill/>
        </p:spPr>
        <p:txBody>
          <a:bodyPr wrap="square" rtlCol="0">
            <a:spAutoFit/>
          </a:bodyPr>
          <a:lstStyle/>
          <a:p>
            <a:pPr defTabSz="685800">
              <a:buClrTx/>
            </a:pPr>
            <a:r>
              <a:rPr lang="en-US" sz="1650" kern="1200" dirty="0">
                <a:solidFill>
                  <a:prstClr val="black"/>
                </a:solidFill>
                <a:latin typeface="Calibri" panose="020F0502020204030204"/>
                <a:ea typeface="+mn-ea"/>
                <a:cs typeface="+mn-cs"/>
              </a:rPr>
              <a:t>Municipal </a:t>
            </a:r>
          </a:p>
          <a:p>
            <a:pPr defTabSz="685800">
              <a:buClrTx/>
            </a:pPr>
            <a:r>
              <a:rPr lang="en-US" sz="1650" kern="1200" dirty="0">
                <a:solidFill>
                  <a:prstClr val="black"/>
                </a:solidFill>
                <a:latin typeface="Calibri" panose="020F0502020204030204"/>
                <a:ea typeface="+mn-ea"/>
                <a:cs typeface="+mn-cs"/>
              </a:rPr>
              <a:t>Market</a:t>
            </a:r>
          </a:p>
        </p:txBody>
      </p:sp>
      <p:sp>
        <p:nvSpPr>
          <p:cNvPr id="9" name="TextBox 8">
            <a:extLst>
              <a:ext uri="{FF2B5EF4-FFF2-40B4-BE49-F238E27FC236}">
                <a16:creationId xmlns:a16="http://schemas.microsoft.com/office/drawing/2014/main" id="{E3AFAAF1-25C4-DBE2-AB54-3D114C7E4956}"/>
              </a:ext>
            </a:extLst>
          </p:cNvPr>
          <p:cNvSpPr txBox="1"/>
          <p:nvPr/>
        </p:nvSpPr>
        <p:spPr>
          <a:xfrm>
            <a:off x="2100947" y="2075235"/>
            <a:ext cx="1561691" cy="646331"/>
          </a:xfrm>
          <a:prstGeom prst="rect">
            <a:avLst/>
          </a:prstGeom>
          <a:noFill/>
        </p:spPr>
        <p:txBody>
          <a:bodyPr wrap="square" rtlCol="0">
            <a:spAutoFit/>
          </a:bodyPr>
          <a:lstStyle/>
          <a:p>
            <a:pPr algn="ctr" defTabSz="685800">
              <a:buClrTx/>
            </a:pPr>
            <a:r>
              <a:rPr lang="en-US" sz="1800" b="1" kern="1200" dirty="0">
                <a:solidFill>
                  <a:prstClr val="black"/>
                </a:solidFill>
                <a:latin typeface="Calibri" panose="020F0502020204030204"/>
                <a:ea typeface="+mn-ea"/>
                <a:cs typeface="+mn-cs"/>
              </a:rPr>
              <a:t>Food Environ.</a:t>
            </a:r>
          </a:p>
          <a:p>
            <a:pPr algn="ctr" defTabSz="685800">
              <a:buClrTx/>
            </a:pPr>
            <a:r>
              <a:rPr lang="en-US" sz="1800" b="1" kern="1200" dirty="0">
                <a:solidFill>
                  <a:prstClr val="black"/>
                </a:solidFill>
                <a:latin typeface="Calibri" panose="020F0502020204030204"/>
                <a:ea typeface="+mn-ea"/>
                <a:cs typeface="+mn-cs"/>
              </a:rPr>
              <a:t>Q x A</a:t>
            </a:r>
          </a:p>
        </p:txBody>
      </p:sp>
      <p:sp>
        <p:nvSpPr>
          <p:cNvPr id="10" name="TextBox 9">
            <a:extLst>
              <a:ext uri="{FF2B5EF4-FFF2-40B4-BE49-F238E27FC236}">
                <a16:creationId xmlns:a16="http://schemas.microsoft.com/office/drawing/2014/main" id="{79CBDA92-9733-6807-78F5-C3536AE397BC}"/>
              </a:ext>
            </a:extLst>
          </p:cNvPr>
          <p:cNvSpPr txBox="1"/>
          <p:nvPr/>
        </p:nvSpPr>
        <p:spPr>
          <a:xfrm>
            <a:off x="2113270" y="2075939"/>
            <a:ext cx="1493509" cy="300082"/>
          </a:xfrm>
          <a:prstGeom prst="rect">
            <a:avLst/>
          </a:prstGeom>
          <a:noFill/>
          <a:ln>
            <a:solidFill>
              <a:schemeClr val="tx1"/>
            </a:solidFill>
          </a:ln>
        </p:spPr>
        <p:txBody>
          <a:bodyPr wrap="square" rtlCol="0">
            <a:spAutoFit/>
          </a:bodyPr>
          <a:lstStyle/>
          <a:p>
            <a:pPr defTabSz="685800">
              <a:buClrTx/>
            </a:pPr>
            <a:endParaRPr lang="en-US" sz="1350" kern="1200" dirty="0">
              <a:solidFill>
                <a:prstClr val="black"/>
              </a:solidFill>
              <a:latin typeface="Calibri" panose="020F0502020204030204"/>
              <a:ea typeface="+mn-ea"/>
              <a:cs typeface="+mn-cs"/>
            </a:endParaRPr>
          </a:p>
        </p:txBody>
      </p:sp>
      <p:sp>
        <p:nvSpPr>
          <p:cNvPr id="11" name="TextBox 10">
            <a:extLst>
              <a:ext uri="{FF2B5EF4-FFF2-40B4-BE49-F238E27FC236}">
                <a16:creationId xmlns:a16="http://schemas.microsoft.com/office/drawing/2014/main" id="{FF1255F6-0D49-6B5D-273E-90EC81528D11}"/>
              </a:ext>
            </a:extLst>
          </p:cNvPr>
          <p:cNvSpPr txBox="1"/>
          <p:nvPr/>
        </p:nvSpPr>
        <p:spPr>
          <a:xfrm>
            <a:off x="7652442" y="4793810"/>
            <a:ext cx="1608774" cy="300082"/>
          </a:xfrm>
          <a:prstGeom prst="rect">
            <a:avLst/>
          </a:prstGeom>
          <a:noFill/>
        </p:spPr>
        <p:txBody>
          <a:bodyPr wrap="none" rtlCol="0">
            <a:spAutoFit/>
          </a:bodyPr>
          <a:lstStyle/>
          <a:p>
            <a:pPr defTabSz="685800">
              <a:buClrTx/>
            </a:pPr>
            <a:r>
              <a:rPr lang="en-US" sz="1350" kern="1200" dirty="0">
                <a:solidFill>
                  <a:prstClr val="black"/>
                </a:solidFill>
                <a:latin typeface="Calibri" panose="020F0502020204030204"/>
                <a:ea typeface="+mn-ea"/>
                <a:cs typeface="+mn-cs"/>
              </a:rPr>
              <a:t>Nicholas </a:t>
            </a:r>
            <a:r>
              <a:rPr lang="en-US" sz="1350" i="1" kern="1200" dirty="0">
                <a:solidFill>
                  <a:prstClr val="black"/>
                </a:solidFill>
                <a:latin typeface="Calibri" panose="020F0502020204030204"/>
                <a:ea typeface="+mn-ea"/>
                <a:cs typeface="+mn-cs"/>
              </a:rPr>
              <a:t>et al., </a:t>
            </a:r>
            <a:r>
              <a:rPr lang="en-US" sz="1350" kern="1200" dirty="0">
                <a:solidFill>
                  <a:prstClr val="black"/>
                </a:solidFill>
                <a:latin typeface="Calibri" panose="020F0502020204030204"/>
                <a:ea typeface="+mn-ea"/>
                <a:cs typeface="+mn-cs"/>
              </a:rPr>
              <a:t>2022</a:t>
            </a:r>
          </a:p>
        </p:txBody>
      </p:sp>
      <p:sp>
        <p:nvSpPr>
          <p:cNvPr id="14" name="Title 13">
            <a:extLst>
              <a:ext uri="{FF2B5EF4-FFF2-40B4-BE49-F238E27FC236}">
                <a16:creationId xmlns:a16="http://schemas.microsoft.com/office/drawing/2014/main" id="{26D870E6-CC55-64B5-7B43-0B02F0195328}"/>
              </a:ext>
            </a:extLst>
          </p:cNvPr>
          <p:cNvSpPr>
            <a:spLocks noGrp="1"/>
          </p:cNvSpPr>
          <p:nvPr>
            <p:ph type="title"/>
          </p:nvPr>
        </p:nvSpPr>
        <p:spPr/>
        <p:txBody>
          <a:bodyPr/>
          <a:lstStyle/>
          <a:p>
            <a:endParaRPr lang="en-US"/>
          </a:p>
        </p:txBody>
      </p:sp>
      <p:sp>
        <p:nvSpPr>
          <p:cNvPr id="15" name="Title 1">
            <a:extLst>
              <a:ext uri="{FF2B5EF4-FFF2-40B4-BE49-F238E27FC236}">
                <a16:creationId xmlns:a16="http://schemas.microsoft.com/office/drawing/2014/main" id="{6976D3C8-1A3E-D6B6-68C4-969082F7870F}"/>
              </a:ext>
            </a:extLst>
          </p:cNvPr>
          <p:cNvSpPr txBox="1">
            <a:spLocks/>
          </p:cNvSpPr>
          <p:nvPr/>
        </p:nvSpPr>
        <p:spPr>
          <a:xfrm>
            <a:off x="1" y="787138"/>
            <a:ext cx="1992702" cy="3569225"/>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buClrTx/>
              <a:buFontTx/>
            </a:pPr>
            <a:r>
              <a:rPr lang="en-US" sz="2000">
                <a:solidFill>
                  <a:schemeClr val="bg1"/>
                </a:solidFill>
              </a:rPr>
              <a:t>Part 1a: </a:t>
            </a:r>
            <a:br>
              <a:rPr lang="en-US" sz="2000">
                <a:solidFill>
                  <a:schemeClr val="bg1"/>
                </a:solidFill>
              </a:rPr>
            </a:br>
            <a:br>
              <a:rPr lang="en-US" sz="2000">
                <a:solidFill>
                  <a:schemeClr val="bg1"/>
                </a:solidFill>
              </a:rPr>
            </a:br>
            <a:r>
              <a:rPr lang="en-US" sz="2000">
                <a:solidFill>
                  <a:schemeClr val="bg1"/>
                </a:solidFill>
              </a:rPr>
              <a:t>Food Environment Scores</a:t>
            </a:r>
            <a:br>
              <a:rPr lang="en-US" sz="2000">
                <a:solidFill>
                  <a:schemeClr val="bg1"/>
                </a:solidFill>
              </a:rPr>
            </a:br>
            <a:br>
              <a:rPr lang="en-US" sz="2000">
                <a:solidFill>
                  <a:schemeClr val="bg1"/>
                </a:solidFill>
              </a:rPr>
            </a:br>
            <a:r>
              <a:rPr lang="en-US" sz="2000">
                <a:solidFill>
                  <a:schemeClr val="bg1"/>
                </a:solidFill>
              </a:rPr>
              <a:t>(</a:t>
            </a:r>
            <a:r>
              <a:rPr lang="en-US" sz="2000" i="1">
                <a:solidFill>
                  <a:schemeClr val="bg1"/>
                </a:solidFill>
              </a:rPr>
              <a:t>Geographic food environment)</a:t>
            </a:r>
            <a:endParaRPr lang="en-US" sz="2000" dirty="0">
              <a:solidFill>
                <a:schemeClr val="bg1"/>
              </a:solidFill>
            </a:endParaRPr>
          </a:p>
        </p:txBody>
      </p:sp>
    </p:spTree>
    <p:extLst>
      <p:ext uri="{BB962C8B-B14F-4D97-AF65-F5344CB8AC3E}">
        <p14:creationId xmlns:p14="http://schemas.microsoft.com/office/powerpoint/2010/main" val="35262029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45115-89E5-AC61-DAA9-3A112788F28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8035738-E28C-2882-0580-4135659C6E19}"/>
              </a:ext>
            </a:extLst>
          </p:cNvPr>
          <p:cNvSpPr/>
          <p:nvPr/>
        </p:nvSpPr>
        <p:spPr>
          <a:xfrm>
            <a:off x="1" y="0"/>
            <a:ext cx="1992702" cy="5143500"/>
          </a:xfrm>
          <a:prstGeom prst="rect">
            <a:avLst/>
          </a:prstGeom>
          <a:solidFill>
            <a:schemeClr val="accent5">
              <a:lumMod val="5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5" name="Picture 4">
            <a:extLst>
              <a:ext uri="{FF2B5EF4-FFF2-40B4-BE49-F238E27FC236}">
                <a16:creationId xmlns:a16="http://schemas.microsoft.com/office/drawing/2014/main" id="{7DCBC6FF-A10A-DCF5-53F2-9B729586F0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86212" y="-408654"/>
            <a:ext cx="4504460" cy="5829300"/>
          </a:xfrm>
          <a:prstGeom prst="rect">
            <a:avLst/>
          </a:prstGeom>
        </p:spPr>
      </p:pic>
      <p:sp>
        <p:nvSpPr>
          <p:cNvPr id="7" name="Triangle 6">
            <a:extLst>
              <a:ext uri="{FF2B5EF4-FFF2-40B4-BE49-F238E27FC236}">
                <a16:creationId xmlns:a16="http://schemas.microsoft.com/office/drawing/2014/main" id="{1B027E7E-A583-BA14-1904-10F0E5568BE5}"/>
              </a:ext>
            </a:extLst>
          </p:cNvPr>
          <p:cNvSpPr/>
          <p:nvPr/>
        </p:nvSpPr>
        <p:spPr>
          <a:xfrm>
            <a:off x="5202043" y="2123001"/>
            <a:ext cx="96441" cy="96440"/>
          </a:xfrm>
          <a:prstGeom prst="triangl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1030" name="Picture 6" descr="Housing Advocacy Training - Black And White Cartoon House Clipart (600x568), Png Download">
            <a:extLst>
              <a:ext uri="{FF2B5EF4-FFF2-40B4-BE49-F238E27FC236}">
                <a16:creationId xmlns:a16="http://schemas.microsoft.com/office/drawing/2014/main" id="{9E0AA4C9-7139-592D-D0C0-9531826CFD8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215514" y="1340758"/>
            <a:ext cx="188888" cy="178829"/>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91E6C137-6158-F40F-A9B4-384179B3F13A}"/>
              </a:ext>
            </a:extLst>
          </p:cNvPr>
          <p:cNvSpPr txBox="1"/>
          <p:nvPr/>
        </p:nvSpPr>
        <p:spPr>
          <a:xfrm>
            <a:off x="4886943" y="3133544"/>
            <a:ext cx="775597" cy="300082"/>
          </a:xfrm>
          <a:prstGeom prst="rect">
            <a:avLst/>
          </a:prstGeom>
          <a:noFill/>
        </p:spPr>
        <p:txBody>
          <a:bodyPr wrap="none" rtlCol="0">
            <a:spAutoFit/>
          </a:bodyPr>
          <a:lstStyle/>
          <a:p>
            <a:pPr defTabSz="685800">
              <a:buClrTx/>
            </a:pPr>
            <a:r>
              <a:rPr lang="en-US" sz="1350" kern="1200" dirty="0" err="1">
                <a:solidFill>
                  <a:prstClr val="black"/>
                </a:solidFill>
                <a:latin typeface="Calibri" panose="020F0502020204030204"/>
                <a:ea typeface="+mn-ea"/>
                <a:cs typeface="+mn-cs"/>
              </a:rPr>
              <a:t>M</a:t>
            </a:r>
            <a:r>
              <a:rPr lang="en-US" sz="1350" kern="1200" baseline="-25000" dirty="0" err="1">
                <a:solidFill>
                  <a:prstClr val="black"/>
                </a:solidFill>
                <a:latin typeface="Calibri" panose="020F0502020204030204"/>
                <a:ea typeface="+mn-ea"/>
                <a:cs typeface="+mn-cs"/>
              </a:rPr>
              <a:t>preferred</a:t>
            </a:r>
            <a:endParaRPr lang="en-US" sz="1350" kern="1200" dirty="0">
              <a:solidFill>
                <a:prstClr val="black"/>
              </a:solidFill>
              <a:latin typeface="Calibri" panose="020F0502020204030204"/>
              <a:ea typeface="+mn-ea"/>
              <a:cs typeface="+mn-cs"/>
            </a:endParaRPr>
          </a:p>
        </p:txBody>
      </p:sp>
      <p:cxnSp>
        <p:nvCxnSpPr>
          <p:cNvPr id="14" name="Straight Connector 13">
            <a:extLst>
              <a:ext uri="{FF2B5EF4-FFF2-40B4-BE49-F238E27FC236}">
                <a16:creationId xmlns:a16="http://schemas.microsoft.com/office/drawing/2014/main" id="{D37A67AC-2D2C-E72A-CC59-5FDD43D755E5}"/>
              </a:ext>
            </a:extLst>
          </p:cNvPr>
          <p:cNvCxnSpPr>
            <a:cxnSpLocks/>
          </p:cNvCxnSpPr>
          <p:nvPr/>
        </p:nvCxnSpPr>
        <p:spPr>
          <a:xfrm flipH="1">
            <a:off x="5125860" y="1615699"/>
            <a:ext cx="1084219" cy="1517846"/>
          </a:xfrm>
          <a:prstGeom prst="line">
            <a:avLst/>
          </a:prstGeom>
          <a:ln w="9525">
            <a:solidFill>
              <a:schemeClr val="tx1"/>
            </a:solidFill>
            <a:prstDash val="lgDashDotDot"/>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8463A7BF-3413-1C56-5DD0-8F6FD009429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39375" y="2756642"/>
            <a:ext cx="1484836" cy="813475"/>
          </a:xfrm>
          <a:prstGeom prst="rect">
            <a:avLst/>
          </a:prstGeom>
        </p:spPr>
      </p:pic>
      <p:pic>
        <p:nvPicPr>
          <p:cNvPr id="6" name="Picture 5">
            <a:extLst>
              <a:ext uri="{FF2B5EF4-FFF2-40B4-BE49-F238E27FC236}">
                <a16:creationId xmlns:a16="http://schemas.microsoft.com/office/drawing/2014/main" id="{31F9FA11-D12F-7DED-492E-0034E69E6749}"/>
              </a:ext>
            </a:extLst>
          </p:cNvPr>
          <p:cNvPicPr>
            <a:picLocks noChangeAspect="1"/>
          </p:cNvPicPr>
          <p:nvPr/>
        </p:nvPicPr>
        <p:blipFill>
          <a:blip r:embed="rId6"/>
          <a:stretch>
            <a:fillRect/>
          </a:stretch>
        </p:blipFill>
        <p:spPr>
          <a:xfrm>
            <a:off x="2302669" y="4020740"/>
            <a:ext cx="123825" cy="123825"/>
          </a:xfrm>
          <a:prstGeom prst="rect">
            <a:avLst/>
          </a:prstGeom>
        </p:spPr>
      </p:pic>
      <p:sp>
        <p:nvSpPr>
          <p:cNvPr id="8" name="TextBox 7">
            <a:extLst>
              <a:ext uri="{FF2B5EF4-FFF2-40B4-BE49-F238E27FC236}">
                <a16:creationId xmlns:a16="http://schemas.microsoft.com/office/drawing/2014/main" id="{B86F6F5C-E5B2-6477-84D5-63CB3138EC66}"/>
              </a:ext>
            </a:extLst>
          </p:cNvPr>
          <p:cNvSpPr txBox="1"/>
          <p:nvPr/>
        </p:nvSpPr>
        <p:spPr>
          <a:xfrm>
            <a:off x="2573804" y="3879108"/>
            <a:ext cx="1032975" cy="600164"/>
          </a:xfrm>
          <a:prstGeom prst="rect">
            <a:avLst/>
          </a:prstGeom>
          <a:noFill/>
        </p:spPr>
        <p:txBody>
          <a:bodyPr wrap="square" rtlCol="0">
            <a:spAutoFit/>
          </a:bodyPr>
          <a:lstStyle/>
          <a:p>
            <a:pPr defTabSz="685800">
              <a:buClrTx/>
            </a:pPr>
            <a:r>
              <a:rPr lang="en-US" sz="1650" kern="1200" dirty="0">
                <a:solidFill>
                  <a:prstClr val="black"/>
                </a:solidFill>
                <a:latin typeface="Calibri" panose="020F0502020204030204"/>
                <a:ea typeface="+mn-ea"/>
                <a:cs typeface="+mn-cs"/>
              </a:rPr>
              <a:t>Municipal </a:t>
            </a:r>
          </a:p>
          <a:p>
            <a:pPr defTabSz="685800">
              <a:buClrTx/>
            </a:pPr>
            <a:r>
              <a:rPr lang="en-US" sz="1650" kern="1200" dirty="0">
                <a:solidFill>
                  <a:prstClr val="black"/>
                </a:solidFill>
                <a:latin typeface="Calibri" panose="020F0502020204030204"/>
                <a:ea typeface="+mn-ea"/>
                <a:cs typeface="+mn-cs"/>
              </a:rPr>
              <a:t>Market</a:t>
            </a:r>
          </a:p>
        </p:txBody>
      </p:sp>
      <p:sp>
        <p:nvSpPr>
          <p:cNvPr id="9" name="TextBox 8">
            <a:extLst>
              <a:ext uri="{FF2B5EF4-FFF2-40B4-BE49-F238E27FC236}">
                <a16:creationId xmlns:a16="http://schemas.microsoft.com/office/drawing/2014/main" id="{7C55BD0F-7A0A-39BD-C18C-4C4C0E114826}"/>
              </a:ext>
            </a:extLst>
          </p:cNvPr>
          <p:cNvSpPr txBox="1"/>
          <p:nvPr/>
        </p:nvSpPr>
        <p:spPr>
          <a:xfrm>
            <a:off x="2100947" y="2075235"/>
            <a:ext cx="1561691" cy="646331"/>
          </a:xfrm>
          <a:prstGeom prst="rect">
            <a:avLst/>
          </a:prstGeom>
          <a:noFill/>
        </p:spPr>
        <p:txBody>
          <a:bodyPr wrap="square" rtlCol="0">
            <a:spAutoFit/>
          </a:bodyPr>
          <a:lstStyle/>
          <a:p>
            <a:pPr algn="ctr" defTabSz="685800">
              <a:buClrTx/>
            </a:pPr>
            <a:r>
              <a:rPr lang="en-US" sz="1800" b="1" kern="1200" dirty="0">
                <a:solidFill>
                  <a:prstClr val="black"/>
                </a:solidFill>
                <a:latin typeface="Calibri" panose="020F0502020204030204"/>
                <a:ea typeface="+mn-ea"/>
                <a:cs typeface="+mn-cs"/>
              </a:rPr>
              <a:t>Food Environ.</a:t>
            </a:r>
          </a:p>
          <a:p>
            <a:pPr algn="ctr" defTabSz="685800">
              <a:buClrTx/>
            </a:pPr>
            <a:r>
              <a:rPr lang="en-US" sz="1800" b="1" kern="1200" dirty="0">
                <a:solidFill>
                  <a:prstClr val="black"/>
                </a:solidFill>
                <a:latin typeface="Calibri" panose="020F0502020204030204"/>
                <a:ea typeface="+mn-ea"/>
                <a:cs typeface="+mn-cs"/>
              </a:rPr>
              <a:t>Q x A</a:t>
            </a:r>
          </a:p>
        </p:txBody>
      </p:sp>
      <p:sp>
        <p:nvSpPr>
          <p:cNvPr id="10" name="TextBox 9">
            <a:extLst>
              <a:ext uri="{FF2B5EF4-FFF2-40B4-BE49-F238E27FC236}">
                <a16:creationId xmlns:a16="http://schemas.microsoft.com/office/drawing/2014/main" id="{24C0ECE4-0FFA-BD33-A487-1D5840480CA7}"/>
              </a:ext>
            </a:extLst>
          </p:cNvPr>
          <p:cNvSpPr txBox="1"/>
          <p:nvPr/>
        </p:nvSpPr>
        <p:spPr>
          <a:xfrm>
            <a:off x="2113270" y="2075939"/>
            <a:ext cx="1493509" cy="300082"/>
          </a:xfrm>
          <a:prstGeom prst="rect">
            <a:avLst/>
          </a:prstGeom>
          <a:noFill/>
          <a:ln>
            <a:solidFill>
              <a:schemeClr val="tx1"/>
            </a:solidFill>
          </a:ln>
        </p:spPr>
        <p:txBody>
          <a:bodyPr wrap="square" rtlCol="0">
            <a:spAutoFit/>
          </a:bodyPr>
          <a:lstStyle/>
          <a:p>
            <a:pPr defTabSz="685800">
              <a:buClrTx/>
            </a:pPr>
            <a:endParaRPr lang="en-US" sz="1350" kern="1200" dirty="0">
              <a:solidFill>
                <a:prstClr val="black"/>
              </a:solidFill>
              <a:latin typeface="Calibri" panose="020F0502020204030204"/>
              <a:ea typeface="+mn-ea"/>
              <a:cs typeface="+mn-cs"/>
            </a:endParaRPr>
          </a:p>
        </p:txBody>
      </p:sp>
      <p:sp>
        <p:nvSpPr>
          <p:cNvPr id="11" name="TextBox 10">
            <a:extLst>
              <a:ext uri="{FF2B5EF4-FFF2-40B4-BE49-F238E27FC236}">
                <a16:creationId xmlns:a16="http://schemas.microsoft.com/office/drawing/2014/main" id="{198DDC01-DE53-D0AF-462A-3FDDDD485A09}"/>
              </a:ext>
            </a:extLst>
          </p:cNvPr>
          <p:cNvSpPr txBox="1"/>
          <p:nvPr/>
        </p:nvSpPr>
        <p:spPr>
          <a:xfrm>
            <a:off x="7652442" y="4793810"/>
            <a:ext cx="1608774" cy="300082"/>
          </a:xfrm>
          <a:prstGeom prst="rect">
            <a:avLst/>
          </a:prstGeom>
          <a:noFill/>
        </p:spPr>
        <p:txBody>
          <a:bodyPr wrap="none" rtlCol="0">
            <a:spAutoFit/>
          </a:bodyPr>
          <a:lstStyle/>
          <a:p>
            <a:pPr defTabSz="685800">
              <a:buClrTx/>
            </a:pPr>
            <a:r>
              <a:rPr lang="en-US" sz="1350" kern="1200" dirty="0">
                <a:solidFill>
                  <a:prstClr val="black"/>
                </a:solidFill>
                <a:latin typeface="Calibri" panose="020F0502020204030204"/>
                <a:ea typeface="+mn-ea"/>
                <a:cs typeface="+mn-cs"/>
              </a:rPr>
              <a:t>Nicholas </a:t>
            </a:r>
            <a:r>
              <a:rPr lang="en-US" sz="1350" i="1" kern="1200" dirty="0">
                <a:solidFill>
                  <a:prstClr val="black"/>
                </a:solidFill>
                <a:latin typeface="Calibri" panose="020F0502020204030204"/>
                <a:ea typeface="+mn-ea"/>
                <a:cs typeface="+mn-cs"/>
              </a:rPr>
              <a:t>et al., </a:t>
            </a:r>
            <a:r>
              <a:rPr lang="en-US" sz="1350" kern="1200" dirty="0">
                <a:solidFill>
                  <a:prstClr val="black"/>
                </a:solidFill>
                <a:latin typeface="Calibri" panose="020F0502020204030204"/>
                <a:ea typeface="+mn-ea"/>
                <a:cs typeface="+mn-cs"/>
              </a:rPr>
              <a:t>2022</a:t>
            </a:r>
          </a:p>
        </p:txBody>
      </p:sp>
      <p:sp>
        <p:nvSpPr>
          <p:cNvPr id="13" name="Title 12">
            <a:extLst>
              <a:ext uri="{FF2B5EF4-FFF2-40B4-BE49-F238E27FC236}">
                <a16:creationId xmlns:a16="http://schemas.microsoft.com/office/drawing/2014/main" id="{0DE97E68-B0AC-509D-825C-620D34B997FE}"/>
              </a:ext>
            </a:extLst>
          </p:cNvPr>
          <p:cNvSpPr>
            <a:spLocks noGrp="1"/>
          </p:cNvSpPr>
          <p:nvPr>
            <p:ph type="title"/>
          </p:nvPr>
        </p:nvSpPr>
        <p:spPr/>
        <p:txBody>
          <a:bodyPr/>
          <a:lstStyle/>
          <a:p>
            <a:endParaRPr lang="en-US"/>
          </a:p>
        </p:txBody>
      </p:sp>
      <p:sp>
        <p:nvSpPr>
          <p:cNvPr id="15" name="Title 1">
            <a:extLst>
              <a:ext uri="{FF2B5EF4-FFF2-40B4-BE49-F238E27FC236}">
                <a16:creationId xmlns:a16="http://schemas.microsoft.com/office/drawing/2014/main" id="{BD2FB01A-D06B-2E5E-7750-F78E09BF2D21}"/>
              </a:ext>
            </a:extLst>
          </p:cNvPr>
          <p:cNvSpPr txBox="1">
            <a:spLocks/>
          </p:cNvSpPr>
          <p:nvPr/>
        </p:nvSpPr>
        <p:spPr>
          <a:xfrm>
            <a:off x="1" y="787138"/>
            <a:ext cx="1992702" cy="3569225"/>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buClrTx/>
              <a:buFontTx/>
            </a:pPr>
            <a:r>
              <a:rPr lang="en-US" sz="2000">
                <a:solidFill>
                  <a:schemeClr val="bg1"/>
                </a:solidFill>
              </a:rPr>
              <a:t>Part 1a: </a:t>
            </a:r>
            <a:br>
              <a:rPr lang="en-US" sz="2000">
                <a:solidFill>
                  <a:schemeClr val="bg1"/>
                </a:solidFill>
              </a:rPr>
            </a:br>
            <a:br>
              <a:rPr lang="en-US" sz="2000">
                <a:solidFill>
                  <a:schemeClr val="bg1"/>
                </a:solidFill>
              </a:rPr>
            </a:br>
            <a:r>
              <a:rPr lang="en-US" sz="2000">
                <a:solidFill>
                  <a:schemeClr val="bg1"/>
                </a:solidFill>
              </a:rPr>
              <a:t>Food Environment Scores</a:t>
            </a:r>
            <a:br>
              <a:rPr lang="en-US" sz="2000">
                <a:solidFill>
                  <a:schemeClr val="bg1"/>
                </a:solidFill>
              </a:rPr>
            </a:br>
            <a:br>
              <a:rPr lang="en-US" sz="2000">
                <a:solidFill>
                  <a:schemeClr val="bg1"/>
                </a:solidFill>
              </a:rPr>
            </a:br>
            <a:r>
              <a:rPr lang="en-US" sz="2000">
                <a:solidFill>
                  <a:schemeClr val="bg1"/>
                </a:solidFill>
              </a:rPr>
              <a:t>(</a:t>
            </a:r>
            <a:r>
              <a:rPr lang="en-US" sz="2000" i="1">
                <a:solidFill>
                  <a:schemeClr val="bg1"/>
                </a:solidFill>
              </a:rPr>
              <a:t>Geographic food environment)</a:t>
            </a:r>
            <a:endParaRPr lang="en-US" sz="2000" dirty="0">
              <a:solidFill>
                <a:schemeClr val="bg1"/>
              </a:solidFill>
            </a:endParaRPr>
          </a:p>
        </p:txBody>
      </p:sp>
    </p:spTree>
    <p:extLst>
      <p:ext uri="{BB962C8B-B14F-4D97-AF65-F5344CB8AC3E}">
        <p14:creationId xmlns:p14="http://schemas.microsoft.com/office/powerpoint/2010/main" val="714061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DB634-F079-9D46-AE1A-9C1B6CE25C7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82C17A0-CFF9-CBF9-DE65-FAAB8A56E3EA}"/>
              </a:ext>
            </a:extLst>
          </p:cNvPr>
          <p:cNvSpPr/>
          <p:nvPr/>
        </p:nvSpPr>
        <p:spPr>
          <a:xfrm>
            <a:off x="0" y="1"/>
            <a:ext cx="9144000" cy="1273628"/>
          </a:xfrm>
          <a:prstGeom prst="rect">
            <a:avLst/>
          </a:prstGeom>
          <a:solidFill>
            <a:schemeClr val="accent5">
              <a:lumMod val="5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2" name="Title 1">
            <a:extLst>
              <a:ext uri="{FF2B5EF4-FFF2-40B4-BE49-F238E27FC236}">
                <a16:creationId xmlns:a16="http://schemas.microsoft.com/office/drawing/2014/main" id="{BD68E65B-27D3-1EFE-A15B-7357CCCF7A41}"/>
              </a:ext>
            </a:extLst>
          </p:cNvPr>
          <p:cNvSpPr>
            <a:spLocks noGrp="1"/>
          </p:cNvSpPr>
          <p:nvPr>
            <p:ph type="title"/>
          </p:nvPr>
        </p:nvSpPr>
        <p:spPr>
          <a:xfrm>
            <a:off x="1168659" y="273844"/>
            <a:ext cx="7346691" cy="994172"/>
          </a:xfrm>
        </p:spPr>
        <p:txBody>
          <a:bodyPr>
            <a:normAutofit/>
          </a:bodyPr>
          <a:lstStyle/>
          <a:p>
            <a:r>
              <a:rPr lang="en-US" sz="2400" i="1" dirty="0">
                <a:solidFill>
                  <a:schemeClr val="bg1"/>
                </a:solidFill>
              </a:rPr>
              <a:t>Part 1b: </a:t>
            </a:r>
            <a:r>
              <a:rPr lang="en-US" sz="2400" dirty="0">
                <a:solidFill>
                  <a:schemeClr val="bg1"/>
                </a:solidFill>
              </a:rPr>
              <a:t>Food Purchasing Behavior </a:t>
            </a:r>
            <a:br>
              <a:rPr lang="en-US" sz="2400" dirty="0">
                <a:solidFill>
                  <a:schemeClr val="bg1"/>
                </a:solidFill>
              </a:rPr>
            </a:br>
            <a:r>
              <a:rPr lang="en-US" sz="2000" dirty="0">
                <a:solidFill>
                  <a:schemeClr val="bg1"/>
                </a:solidFill>
              </a:rPr>
              <a:t>(</a:t>
            </a:r>
            <a:r>
              <a:rPr lang="en-US" sz="2000" i="1" dirty="0">
                <a:solidFill>
                  <a:schemeClr val="bg1"/>
                </a:solidFill>
              </a:rPr>
              <a:t>Experienced food environment)</a:t>
            </a:r>
            <a:endParaRPr lang="en-US" sz="2400" dirty="0">
              <a:solidFill>
                <a:schemeClr val="bg1"/>
              </a:solidFill>
            </a:endParaRPr>
          </a:p>
        </p:txBody>
      </p:sp>
      <p:sp>
        <p:nvSpPr>
          <p:cNvPr id="14" name="Content Placeholder 13">
            <a:extLst>
              <a:ext uri="{FF2B5EF4-FFF2-40B4-BE49-F238E27FC236}">
                <a16:creationId xmlns:a16="http://schemas.microsoft.com/office/drawing/2014/main" id="{E2F34576-6463-D907-1846-49AA3E54D1D2}"/>
              </a:ext>
            </a:extLst>
          </p:cNvPr>
          <p:cNvSpPr>
            <a:spLocks noGrp="1"/>
          </p:cNvSpPr>
          <p:nvPr>
            <p:ph idx="1"/>
          </p:nvPr>
        </p:nvSpPr>
        <p:spPr>
          <a:xfrm>
            <a:off x="408562" y="1541860"/>
            <a:ext cx="4628535" cy="3263504"/>
          </a:xfrm>
        </p:spPr>
        <p:txBody>
          <a:bodyPr>
            <a:normAutofit/>
          </a:bodyPr>
          <a:lstStyle/>
          <a:p>
            <a:pPr marL="0" indent="0">
              <a:spcAft>
                <a:spcPts val="600"/>
              </a:spcAft>
              <a:buNone/>
            </a:pPr>
            <a:r>
              <a:rPr lang="en-US" dirty="0"/>
              <a:t>We developed 34 questions posed to the primary food preparer. Examples:</a:t>
            </a:r>
          </a:p>
          <a:p>
            <a:pPr lvl="1">
              <a:spcAft>
                <a:spcPts val="600"/>
              </a:spcAft>
            </a:pPr>
            <a:r>
              <a:rPr lang="en-US" dirty="0"/>
              <a:t>“What determines which markets you shop at?” (e.g. proximity, price, quality)</a:t>
            </a:r>
          </a:p>
          <a:p>
            <a:pPr lvl="1">
              <a:spcAft>
                <a:spcPts val="600"/>
              </a:spcAft>
            </a:pPr>
            <a:r>
              <a:rPr lang="en-US" dirty="0"/>
              <a:t>“What do you do if your market does not have the foods you are seeking?”</a:t>
            </a:r>
          </a:p>
          <a:p>
            <a:pPr lvl="1">
              <a:spcAft>
                <a:spcPts val="600"/>
              </a:spcAft>
            </a:pPr>
            <a:r>
              <a:rPr lang="en-US" dirty="0"/>
              <a:t>“Given reduced financial and transportation barriers, would you travel farther or spend more to obtain healthier food items? How much more?”</a:t>
            </a:r>
          </a:p>
        </p:txBody>
      </p:sp>
      <p:pic>
        <p:nvPicPr>
          <p:cNvPr id="7" name="Picture 6">
            <a:extLst>
              <a:ext uri="{FF2B5EF4-FFF2-40B4-BE49-F238E27FC236}">
                <a16:creationId xmlns:a16="http://schemas.microsoft.com/office/drawing/2014/main" id="{D0919F9F-08B4-D308-17D0-01FE5A01A1D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9800" y="1273628"/>
            <a:ext cx="3124200" cy="2343150"/>
          </a:xfrm>
          <a:prstGeom prst="rect">
            <a:avLst/>
          </a:prstGeom>
        </p:spPr>
      </p:pic>
      <p:pic>
        <p:nvPicPr>
          <p:cNvPr id="6" name="Picture 5">
            <a:extLst>
              <a:ext uri="{FF2B5EF4-FFF2-40B4-BE49-F238E27FC236}">
                <a16:creationId xmlns:a16="http://schemas.microsoft.com/office/drawing/2014/main" id="{B1B54630-1F4D-4F0E-7717-F098CDD316F2}"/>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5177491" y="3359620"/>
            <a:ext cx="3052109" cy="1504424"/>
          </a:xfrm>
          <a:prstGeom prst="rect">
            <a:avLst/>
          </a:prstGeom>
        </p:spPr>
      </p:pic>
    </p:spTree>
    <p:extLst>
      <p:ext uri="{BB962C8B-B14F-4D97-AF65-F5344CB8AC3E}">
        <p14:creationId xmlns:p14="http://schemas.microsoft.com/office/powerpoint/2010/main" val="37251034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
            <a:ext cx="9144000" cy="1273628"/>
          </a:xfrm>
          <a:prstGeom prst="rect">
            <a:avLst/>
          </a:prstGeom>
          <a:solidFill>
            <a:schemeClr val="accent5">
              <a:lumMod val="5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685800">
              <a:buClrTx/>
            </a:pPr>
            <a:endParaRPr lang="en-US" sz="1350" kern="1200" dirty="0">
              <a:solidFill>
                <a:prstClr val="white"/>
              </a:solidFill>
              <a:latin typeface="Calibri" panose="020F0502020204030204"/>
            </a:endParaRPr>
          </a:p>
        </p:txBody>
      </p:sp>
      <p:sp>
        <p:nvSpPr>
          <p:cNvPr id="2" name="Title 1"/>
          <p:cNvSpPr>
            <a:spLocks noGrp="1"/>
          </p:cNvSpPr>
          <p:nvPr>
            <p:ph type="title"/>
          </p:nvPr>
        </p:nvSpPr>
        <p:spPr>
          <a:xfrm>
            <a:off x="622560" y="139728"/>
            <a:ext cx="7892790" cy="994172"/>
          </a:xfrm>
        </p:spPr>
        <p:txBody>
          <a:bodyPr>
            <a:noAutofit/>
          </a:bodyPr>
          <a:lstStyle/>
          <a:p>
            <a:pPr algn="ctr"/>
            <a:r>
              <a:rPr lang="en-US" sz="2400" i="1" dirty="0">
                <a:solidFill>
                  <a:schemeClr val="bg1"/>
                </a:solidFill>
              </a:rPr>
              <a:t>Part 2: </a:t>
            </a:r>
            <a:r>
              <a:rPr lang="en-US" sz="2400" dirty="0">
                <a:solidFill>
                  <a:schemeClr val="bg1"/>
                </a:solidFill>
              </a:rPr>
              <a:t>Linking food environments to diet quality</a:t>
            </a:r>
            <a:br>
              <a:rPr lang="en-US" sz="2400" dirty="0">
                <a:solidFill>
                  <a:schemeClr val="bg1"/>
                </a:solidFill>
              </a:rPr>
            </a:br>
            <a:r>
              <a:rPr lang="en-US" sz="2100" dirty="0">
                <a:solidFill>
                  <a:schemeClr val="bg1"/>
                </a:solidFill>
              </a:rPr>
              <a:t>Interaction: </a:t>
            </a:r>
            <a:r>
              <a:rPr lang="en-US" sz="2100" i="1" dirty="0">
                <a:solidFill>
                  <a:schemeClr val="bg1"/>
                </a:solidFill>
              </a:rPr>
              <a:t>geographic</a:t>
            </a:r>
            <a:r>
              <a:rPr lang="en-US" sz="2100" dirty="0">
                <a:solidFill>
                  <a:schemeClr val="bg1"/>
                </a:solidFill>
              </a:rPr>
              <a:t> and </a:t>
            </a:r>
            <a:r>
              <a:rPr lang="en-US" sz="2100" i="1" dirty="0">
                <a:solidFill>
                  <a:schemeClr val="bg1"/>
                </a:solidFill>
              </a:rPr>
              <a:t>experienced</a:t>
            </a:r>
            <a:r>
              <a:rPr lang="en-US" sz="2100" dirty="0">
                <a:solidFill>
                  <a:schemeClr val="bg1"/>
                </a:solidFill>
              </a:rPr>
              <a:t> food environments </a:t>
            </a:r>
            <a:endParaRPr lang="en-US" sz="2400" dirty="0">
              <a:solidFill>
                <a:schemeClr val="bg1"/>
              </a:solidFill>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7433"/>
          <a:stretch/>
        </p:blipFill>
        <p:spPr>
          <a:xfrm>
            <a:off x="2196235" y="1757963"/>
            <a:ext cx="4745440" cy="3194684"/>
          </a:xfrm>
          <a:prstGeom prst="rect">
            <a:avLst/>
          </a:prstGeom>
        </p:spPr>
      </p:pic>
      <p:sp>
        <p:nvSpPr>
          <p:cNvPr id="10" name="TextBox 9">
            <a:extLst>
              <a:ext uri="{FF2B5EF4-FFF2-40B4-BE49-F238E27FC236}">
                <a16:creationId xmlns:a16="http://schemas.microsoft.com/office/drawing/2014/main" id="{249FCFA2-133D-7780-70B0-933622FEAAE3}"/>
              </a:ext>
            </a:extLst>
          </p:cNvPr>
          <p:cNvSpPr txBox="1"/>
          <p:nvPr/>
        </p:nvSpPr>
        <p:spPr>
          <a:xfrm>
            <a:off x="2440773" y="1428610"/>
            <a:ext cx="5204879" cy="300082"/>
          </a:xfrm>
          <a:prstGeom prst="rect">
            <a:avLst/>
          </a:prstGeom>
          <a:noFill/>
        </p:spPr>
        <p:txBody>
          <a:bodyPr wrap="square">
            <a:spAutoFit/>
          </a:bodyPr>
          <a:lstStyle/>
          <a:p>
            <a:pPr defTabSz="685800">
              <a:buClrTx/>
            </a:pPr>
            <a:r>
              <a:rPr lang="en-US" sz="1350" b="1" kern="1200" dirty="0">
                <a:solidFill>
                  <a:prstClr val="black"/>
                </a:solidFill>
                <a:latin typeface="Calibri" panose="020F0502020204030204"/>
                <a:ea typeface="+mn-ea"/>
                <a:cs typeface="+mn-cs"/>
              </a:rPr>
              <a:t>Predicted diet quality for households prioritizing convenience</a:t>
            </a:r>
          </a:p>
        </p:txBody>
      </p:sp>
    </p:spTree>
    <p:extLst>
      <p:ext uri="{BB962C8B-B14F-4D97-AF65-F5344CB8AC3E}">
        <p14:creationId xmlns:p14="http://schemas.microsoft.com/office/powerpoint/2010/main" val="28586491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
            <a:ext cx="9144000" cy="1273628"/>
          </a:xfrm>
          <a:prstGeom prst="rect">
            <a:avLst/>
          </a:prstGeom>
          <a:solidFill>
            <a:schemeClr val="accent5">
              <a:lumMod val="5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2" name="Title 1"/>
          <p:cNvSpPr>
            <a:spLocks noGrp="1"/>
          </p:cNvSpPr>
          <p:nvPr>
            <p:ph type="title"/>
          </p:nvPr>
        </p:nvSpPr>
        <p:spPr>
          <a:xfrm>
            <a:off x="622560" y="139728"/>
            <a:ext cx="7892790" cy="994172"/>
          </a:xfrm>
        </p:spPr>
        <p:txBody>
          <a:bodyPr>
            <a:noAutofit/>
          </a:bodyPr>
          <a:lstStyle/>
          <a:p>
            <a:pPr algn="ctr"/>
            <a:r>
              <a:rPr lang="en-US" sz="2400" i="1" dirty="0">
                <a:solidFill>
                  <a:prstClr val="white"/>
                </a:solidFill>
                <a:latin typeface="Calibri Light" panose="020F0302020204030204"/>
              </a:rPr>
              <a:t>Part 2: </a:t>
            </a:r>
            <a:r>
              <a:rPr lang="en-US" sz="2400" dirty="0">
                <a:solidFill>
                  <a:schemeClr val="bg1"/>
                </a:solidFill>
              </a:rPr>
              <a:t>Linking food environments to diet quality</a:t>
            </a:r>
            <a:br>
              <a:rPr lang="en-US" sz="2400" dirty="0">
                <a:solidFill>
                  <a:prstClr val="white"/>
                </a:solidFill>
                <a:latin typeface="Calibri Light" panose="020F0302020204030204"/>
              </a:rPr>
            </a:br>
            <a:r>
              <a:rPr lang="en-US" sz="2100" dirty="0">
                <a:solidFill>
                  <a:prstClr val="white"/>
                </a:solidFill>
                <a:latin typeface="Calibri Light" panose="020F0302020204030204"/>
              </a:rPr>
              <a:t>Interaction: </a:t>
            </a:r>
            <a:r>
              <a:rPr lang="en-US" sz="2100" i="1" dirty="0">
                <a:solidFill>
                  <a:prstClr val="white"/>
                </a:solidFill>
                <a:latin typeface="Calibri Light" panose="020F0302020204030204"/>
              </a:rPr>
              <a:t>geographic</a:t>
            </a:r>
            <a:r>
              <a:rPr lang="en-US" sz="2100" dirty="0">
                <a:solidFill>
                  <a:prstClr val="white"/>
                </a:solidFill>
                <a:latin typeface="Calibri Light" panose="020F0302020204030204"/>
              </a:rPr>
              <a:t> and </a:t>
            </a:r>
            <a:r>
              <a:rPr lang="en-US" sz="2100" i="1" dirty="0">
                <a:solidFill>
                  <a:prstClr val="white"/>
                </a:solidFill>
                <a:latin typeface="Calibri Light" panose="020F0302020204030204"/>
              </a:rPr>
              <a:t>experienced</a:t>
            </a:r>
            <a:r>
              <a:rPr lang="en-US" sz="2100" dirty="0">
                <a:solidFill>
                  <a:prstClr val="white"/>
                </a:solidFill>
                <a:latin typeface="Calibri Light" panose="020F0302020204030204"/>
              </a:rPr>
              <a:t> food environments </a:t>
            </a:r>
            <a:endParaRPr lang="en-US" sz="2700" dirty="0">
              <a:solidFill>
                <a:schemeClr val="bg1"/>
              </a:solidFill>
            </a:endParaRPr>
          </a:p>
        </p:txBody>
      </p:sp>
      <p:sp>
        <p:nvSpPr>
          <p:cNvPr id="5" name="Content Placeholder 13">
            <a:extLst>
              <a:ext uri="{FF2B5EF4-FFF2-40B4-BE49-F238E27FC236}">
                <a16:creationId xmlns:a16="http://schemas.microsoft.com/office/drawing/2014/main" id="{0F271BDC-2DE1-6905-798C-07AA96157836}"/>
              </a:ext>
            </a:extLst>
          </p:cNvPr>
          <p:cNvSpPr>
            <a:spLocks noGrp="1"/>
          </p:cNvSpPr>
          <p:nvPr>
            <p:ph idx="1"/>
          </p:nvPr>
        </p:nvSpPr>
        <p:spPr>
          <a:xfrm>
            <a:off x="1005429" y="2571750"/>
            <a:ext cx="7133141" cy="1273628"/>
          </a:xfrm>
        </p:spPr>
        <p:txBody>
          <a:bodyPr>
            <a:normAutofit/>
          </a:bodyPr>
          <a:lstStyle/>
          <a:p>
            <a:pPr marL="0" indent="0" algn="ctr">
              <a:lnSpc>
                <a:spcPct val="150000"/>
              </a:lnSpc>
              <a:spcAft>
                <a:spcPts val="600"/>
              </a:spcAft>
              <a:buNone/>
            </a:pPr>
            <a:r>
              <a:rPr lang="en-US" i="1" dirty="0"/>
              <a:t>The same food environment shapes diets differently for different households depending on their food purchasing behavior.</a:t>
            </a:r>
          </a:p>
        </p:txBody>
      </p:sp>
    </p:spTree>
    <p:extLst>
      <p:ext uri="{BB962C8B-B14F-4D97-AF65-F5344CB8AC3E}">
        <p14:creationId xmlns:p14="http://schemas.microsoft.com/office/powerpoint/2010/main" val="35934123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
            <a:ext cx="9144000" cy="1273628"/>
          </a:xfrm>
          <a:prstGeom prst="rect">
            <a:avLst/>
          </a:prstGeom>
          <a:solidFill>
            <a:schemeClr val="accent5">
              <a:lumMod val="5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2" name="Title 1"/>
          <p:cNvSpPr>
            <a:spLocks noGrp="1"/>
          </p:cNvSpPr>
          <p:nvPr>
            <p:ph type="title"/>
          </p:nvPr>
        </p:nvSpPr>
        <p:spPr>
          <a:xfrm>
            <a:off x="622560" y="139728"/>
            <a:ext cx="8049772" cy="994172"/>
          </a:xfrm>
        </p:spPr>
        <p:txBody>
          <a:bodyPr>
            <a:noAutofit/>
          </a:bodyPr>
          <a:lstStyle/>
          <a:p>
            <a:r>
              <a:rPr lang="en-US" sz="2400" i="1" dirty="0">
                <a:solidFill>
                  <a:schemeClr val="bg1"/>
                </a:solidFill>
              </a:rPr>
              <a:t>Part 3: </a:t>
            </a:r>
            <a:r>
              <a:rPr lang="en-US" sz="2400" dirty="0">
                <a:solidFill>
                  <a:schemeClr val="bg1"/>
                </a:solidFill>
              </a:rPr>
              <a:t>Understanding community values around healthy eating and relationships with local food environments</a:t>
            </a:r>
          </a:p>
        </p:txBody>
      </p:sp>
      <p:pic>
        <p:nvPicPr>
          <p:cNvPr id="7" name="Picture 6">
            <a:extLst>
              <a:ext uri="{FF2B5EF4-FFF2-40B4-BE49-F238E27FC236}">
                <a16:creationId xmlns:a16="http://schemas.microsoft.com/office/drawing/2014/main" id="{B7767320-BEBF-6448-91A4-51D4271C2D4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223799" y="1407298"/>
            <a:ext cx="3739213" cy="1711163"/>
          </a:xfrm>
          <a:prstGeom prst="rect">
            <a:avLst/>
          </a:prstGeom>
        </p:spPr>
      </p:pic>
      <p:sp>
        <p:nvSpPr>
          <p:cNvPr id="12" name="Content Placeholder 11">
            <a:extLst>
              <a:ext uri="{FF2B5EF4-FFF2-40B4-BE49-F238E27FC236}">
                <a16:creationId xmlns:a16="http://schemas.microsoft.com/office/drawing/2014/main" id="{F054E6CE-D766-B54D-95CE-890529FB4AD2}"/>
              </a:ext>
            </a:extLst>
          </p:cNvPr>
          <p:cNvSpPr>
            <a:spLocks noGrp="1"/>
          </p:cNvSpPr>
          <p:nvPr>
            <p:ph idx="1"/>
          </p:nvPr>
        </p:nvSpPr>
        <p:spPr>
          <a:xfrm>
            <a:off x="281668" y="1552755"/>
            <a:ext cx="4319572" cy="3451017"/>
          </a:xfrm>
        </p:spPr>
        <p:txBody>
          <a:bodyPr>
            <a:normAutofit/>
          </a:bodyPr>
          <a:lstStyle/>
          <a:p>
            <a:pPr marL="0" indent="0">
              <a:buNone/>
            </a:pPr>
            <a:r>
              <a:rPr lang="en-US" u="sng" dirty="0"/>
              <a:t>Focus Groups:</a:t>
            </a:r>
            <a:endParaRPr lang="en-US" dirty="0"/>
          </a:p>
          <a:p>
            <a:pPr>
              <a:lnSpc>
                <a:spcPct val="100000"/>
              </a:lnSpc>
            </a:pPr>
            <a:r>
              <a:rPr lang="en-US" dirty="0"/>
              <a:t>Community consensus + individual experiences</a:t>
            </a:r>
          </a:p>
          <a:p>
            <a:pPr>
              <a:lnSpc>
                <a:spcPct val="100000"/>
              </a:lnSpc>
            </a:pPr>
            <a:endParaRPr lang="en-US" dirty="0"/>
          </a:p>
          <a:p>
            <a:pPr>
              <a:lnSpc>
                <a:spcPct val="100000"/>
              </a:lnSpc>
            </a:pPr>
            <a:r>
              <a:rPr lang="en-US" dirty="0"/>
              <a:t>Interactive group dialogue (including disagreements)</a:t>
            </a:r>
          </a:p>
          <a:p>
            <a:pPr>
              <a:lnSpc>
                <a:spcPct val="100000"/>
              </a:lnSpc>
            </a:pPr>
            <a:endParaRPr lang="en-US" dirty="0"/>
          </a:p>
          <a:p>
            <a:pPr>
              <a:lnSpc>
                <a:spcPct val="100000"/>
              </a:lnSpc>
            </a:pPr>
            <a:r>
              <a:rPr lang="en-US" dirty="0"/>
              <a:t>Sex-specific groups</a:t>
            </a:r>
          </a:p>
          <a:p>
            <a:pPr marL="0" indent="0">
              <a:buNone/>
            </a:pPr>
            <a:endParaRPr lang="en-US" dirty="0"/>
          </a:p>
          <a:p>
            <a:endParaRPr lang="en-US" dirty="0"/>
          </a:p>
        </p:txBody>
      </p:sp>
      <p:pic>
        <p:nvPicPr>
          <p:cNvPr id="6" name="Picture 5">
            <a:extLst>
              <a:ext uri="{FF2B5EF4-FFF2-40B4-BE49-F238E27FC236}">
                <a16:creationId xmlns:a16="http://schemas.microsoft.com/office/drawing/2014/main" id="{0B513AF8-0C22-3765-19C9-3050B735039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223799" y="3258190"/>
            <a:ext cx="3739213" cy="1745582"/>
          </a:xfrm>
          <a:prstGeom prst="rect">
            <a:avLst/>
          </a:prstGeom>
        </p:spPr>
      </p:pic>
    </p:spTree>
    <p:extLst>
      <p:ext uri="{BB962C8B-B14F-4D97-AF65-F5344CB8AC3E}">
        <p14:creationId xmlns:p14="http://schemas.microsoft.com/office/powerpoint/2010/main" val="40130536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C926597-4A12-4560-0FD4-B5E70D843818}"/>
              </a:ext>
            </a:extLst>
          </p:cNvPr>
          <p:cNvSpPr txBox="1"/>
          <p:nvPr/>
        </p:nvSpPr>
        <p:spPr>
          <a:xfrm>
            <a:off x="5464969" y="-450057"/>
            <a:ext cx="184731" cy="300082"/>
          </a:xfrm>
          <a:prstGeom prst="rect">
            <a:avLst/>
          </a:prstGeom>
          <a:noFill/>
        </p:spPr>
        <p:txBody>
          <a:bodyPr wrap="none" rtlCol="0">
            <a:spAutoFit/>
          </a:bodyPr>
          <a:lstStyle/>
          <a:p>
            <a:pPr defTabSz="685800">
              <a:buClrTx/>
            </a:pPr>
            <a:endParaRPr lang="en-US" sz="1350" kern="1200" dirty="0">
              <a:solidFill>
                <a:prstClr val="black"/>
              </a:solidFill>
              <a:latin typeface="Calibri" panose="020F0502020204030204"/>
              <a:ea typeface="+mn-ea"/>
              <a:cs typeface="+mn-cs"/>
            </a:endParaRPr>
          </a:p>
        </p:txBody>
      </p:sp>
      <p:sp>
        <p:nvSpPr>
          <p:cNvPr id="9" name="Rectangle 8">
            <a:extLst>
              <a:ext uri="{FF2B5EF4-FFF2-40B4-BE49-F238E27FC236}">
                <a16:creationId xmlns:a16="http://schemas.microsoft.com/office/drawing/2014/main" id="{DB75FBE4-2303-B8AE-DBFF-F3F9D806CC05}"/>
              </a:ext>
            </a:extLst>
          </p:cNvPr>
          <p:cNvSpPr/>
          <p:nvPr/>
        </p:nvSpPr>
        <p:spPr>
          <a:xfrm>
            <a:off x="1" y="0"/>
            <a:ext cx="1333560" cy="5143500"/>
          </a:xfrm>
          <a:prstGeom prst="rect">
            <a:avLst/>
          </a:prstGeom>
          <a:solidFill>
            <a:schemeClr val="accent5">
              <a:lumMod val="5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10" name="Title 1">
            <a:extLst>
              <a:ext uri="{FF2B5EF4-FFF2-40B4-BE49-F238E27FC236}">
                <a16:creationId xmlns:a16="http://schemas.microsoft.com/office/drawing/2014/main" id="{7839C6D7-AE9B-7D60-BD4D-C72C9B5D80F6}"/>
              </a:ext>
            </a:extLst>
          </p:cNvPr>
          <p:cNvSpPr txBox="1">
            <a:spLocks/>
          </p:cNvSpPr>
          <p:nvPr/>
        </p:nvSpPr>
        <p:spPr>
          <a:xfrm>
            <a:off x="-306467" y="1674152"/>
            <a:ext cx="1992702" cy="2030491"/>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685800">
              <a:buClrTx/>
            </a:pPr>
            <a:r>
              <a:rPr lang="en-US" sz="2400" dirty="0">
                <a:solidFill>
                  <a:prstClr val="white"/>
                </a:solidFill>
                <a:latin typeface="Calibri Light" panose="020F0302020204030204"/>
              </a:rPr>
              <a:t>Abductive</a:t>
            </a:r>
          </a:p>
          <a:p>
            <a:pPr algn="ctr" defTabSz="685800">
              <a:buClrTx/>
            </a:pPr>
            <a:r>
              <a:rPr lang="en-US" sz="2400" dirty="0">
                <a:solidFill>
                  <a:prstClr val="white"/>
                </a:solidFill>
                <a:latin typeface="Calibri Light" panose="020F0302020204030204"/>
              </a:rPr>
              <a:t>Thematic </a:t>
            </a:r>
          </a:p>
          <a:p>
            <a:pPr algn="ctr" defTabSz="685800">
              <a:buClrTx/>
            </a:pPr>
            <a:r>
              <a:rPr lang="en-US" sz="2400" dirty="0">
                <a:solidFill>
                  <a:prstClr val="white"/>
                </a:solidFill>
                <a:latin typeface="Calibri Light" panose="020F0302020204030204"/>
              </a:rPr>
              <a:t>Network</a:t>
            </a:r>
          </a:p>
          <a:p>
            <a:pPr algn="ctr" defTabSz="685800">
              <a:buClrTx/>
            </a:pPr>
            <a:r>
              <a:rPr lang="en-US" sz="2400" dirty="0">
                <a:solidFill>
                  <a:prstClr val="white"/>
                </a:solidFill>
                <a:latin typeface="Calibri Light" panose="020F0302020204030204"/>
              </a:rPr>
              <a:t>Analysis</a:t>
            </a:r>
          </a:p>
          <a:p>
            <a:pPr algn="ctr" defTabSz="685800">
              <a:buClrTx/>
            </a:pPr>
            <a:endParaRPr lang="en-US" sz="2400" dirty="0">
              <a:solidFill>
                <a:prstClr val="white"/>
              </a:solidFill>
              <a:latin typeface="Calibri Light" panose="020F0302020204030204"/>
            </a:endParaRPr>
          </a:p>
          <a:p>
            <a:pPr algn="ctr" defTabSz="685800">
              <a:buClrTx/>
            </a:pPr>
            <a:r>
              <a:rPr lang="en-US" sz="2400" dirty="0">
                <a:solidFill>
                  <a:prstClr val="white"/>
                </a:solidFill>
                <a:latin typeface="Calibri Light" panose="020F0302020204030204"/>
              </a:rPr>
              <a:t>(ATNA)</a:t>
            </a:r>
            <a:endParaRPr lang="en-US" sz="2000" dirty="0">
              <a:solidFill>
                <a:prstClr val="white"/>
              </a:solidFill>
              <a:latin typeface="Calibri Light" panose="020F0302020204030204"/>
            </a:endParaRPr>
          </a:p>
        </p:txBody>
      </p:sp>
      <p:pic>
        <p:nvPicPr>
          <p:cNvPr id="13" name="Picture 12">
            <a:extLst>
              <a:ext uri="{FF2B5EF4-FFF2-40B4-BE49-F238E27FC236}">
                <a16:creationId xmlns:a16="http://schemas.microsoft.com/office/drawing/2014/main" id="{450B931B-7D8A-60DA-D8D7-059F0AF49DC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33422" y="886885"/>
            <a:ext cx="4543115" cy="4094690"/>
          </a:xfrm>
          <a:prstGeom prst="rect">
            <a:avLst/>
          </a:prstGeom>
          <a:effectLst>
            <a:softEdge rad="63500"/>
          </a:effectLst>
        </p:spPr>
      </p:pic>
      <p:grpSp>
        <p:nvGrpSpPr>
          <p:cNvPr id="12" name="Group 11">
            <a:extLst>
              <a:ext uri="{FF2B5EF4-FFF2-40B4-BE49-F238E27FC236}">
                <a16:creationId xmlns:a16="http://schemas.microsoft.com/office/drawing/2014/main" id="{42A5B0DF-6C7F-872D-8389-42A65908E516}"/>
              </a:ext>
            </a:extLst>
          </p:cNvPr>
          <p:cNvGrpSpPr/>
          <p:nvPr/>
        </p:nvGrpSpPr>
        <p:grpSpPr>
          <a:xfrm>
            <a:off x="1398875" y="0"/>
            <a:ext cx="1443643" cy="1003332"/>
            <a:chOff x="1432045" y="-668888"/>
            <a:chExt cx="1924857" cy="1337776"/>
          </a:xfrm>
        </p:grpSpPr>
        <p:pic>
          <p:nvPicPr>
            <p:cNvPr id="7" name="Picture 6">
              <a:extLst>
                <a:ext uri="{FF2B5EF4-FFF2-40B4-BE49-F238E27FC236}">
                  <a16:creationId xmlns:a16="http://schemas.microsoft.com/office/drawing/2014/main" id="{0E526CE5-3B4D-D7C3-1981-9F5E4CF8A68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432045" y="-668888"/>
              <a:ext cx="1924857" cy="1337776"/>
            </a:xfrm>
            <a:prstGeom prst="rect">
              <a:avLst/>
            </a:prstGeom>
            <a:effectLst>
              <a:softEdge rad="38100"/>
            </a:effectLst>
          </p:spPr>
        </p:pic>
        <p:sp>
          <p:nvSpPr>
            <p:cNvPr id="8" name="Frame 7">
              <a:extLst>
                <a:ext uri="{FF2B5EF4-FFF2-40B4-BE49-F238E27FC236}">
                  <a16:creationId xmlns:a16="http://schemas.microsoft.com/office/drawing/2014/main" id="{36F5909A-EE80-6509-5DE2-39FCB97AEDB2}"/>
                </a:ext>
              </a:extLst>
            </p:cNvPr>
            <p:cNvSpPr/>
            <p:nvPr/>
          </p:nvSpPr>
          <p:spPr>
            <a:xfrm>
              <a:off x="1432045" y="-638966"/>
              <a:ext cx="940464" cy="882097"/>
            </a:xfrm>
            <a:prstGeom prst="frame">
              <a:avLst>
                <a:gd name="adj1" fmla="val 261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black"/>
                </a:solidFill>
                <a:latin typeface="Calibri" panose="020F0502020204030204"/>
              </a:endParaRPr>
            </a:p>
          </p:txBody>
        </p:sp>
      </p:grpSp>
      <p:sp>
        <p:nvSpPr>
          <p:cNvPr id="14" name="Rectangle 13">
            <a:extLst>
              <a:ext uri="{FF2B5EF4-FFF2-40B4-BE49-F238E27FC236}">
                <a16:creationId xmlns:a16="http://schemas.microsoft.com/office/drawing/2014/main" id="{6B728597-4873-8B4E-BEBC-14CA372A6B27}"/>
              </a:ext>
            </a:extLst>
          </p:cNvPr>
          <p:cNvSpPr/>
          <p:nvPr/>
        </p:nvSpPr>
        <p:spPr>
          <a:xfrm>
            <a:off x="6554413" y="631806"/>
            <a:ext cx="2669150" cy="3416320"/>
          </a:xfrm>
          <a:prstGeom prst="rect">
            <a:avLst/>
          </a:prstGeom>
        </p:spPr>
        <p:txBody>
          <a:bodyPr wrap="square">
            <a:spAutoFit/>
          </a:bodyPr>
          <a:lstStyle/>
          <a:p>
            <a:pPr defTabSz="685800">
              <a:buClrTx/>
            </a:pPr>
            <a:r>
              <a:rPr lang="en-US" sz="1350" b="1" kern="1200" dirty="0">
                <a:solidFill>
                  <a:prstClr val="black"/>
                </a:solidFill>
                <a:latin typeface="Calibri" panose="020F0502020204030204"/>
                <a:ea typeface="+mn-ea"/>
                <a:cs typeface="+mn-cs"/>
              </a:rPr>
              <a:t>Conceptualizing space and access</a:t>
            </a:r>
          </a:p>
          <a:p>
            <a:pPr defTabSz="685800">
              <a:buClrTx/>
            </a:pPr>
            <a:endParaRPr lang="en-US" sz="1350" b="1" kern="1200" dirty="0">
              <a:solidFill>
                <a:prstClr val="black"/>
              </a:solidFill>
              <a:latin typeface="Calibri" panose="020F0502020204030204"/>
              <a:ea typeface="+mn-ea"/>
              <a:cs typeface="+mn-cs"/>
            </a:endParaRPr>
          </a:p>
          <a:p>
            <a:pPr defTabSz="685800">
              <a:buClrTx/>
            </a:pPr>
            <a:r>
              <a:rPr lang="en-US" sz="1350" kern="1200" dirty="0">
                <a:solidFill>
                  <a:prstClr val="black"/>
                </a:solidFill>
                <a:latin typeface="Calibri" panose="020F0502020204030204"/>
                <a:ea typeface="+mn-ea"/>
                <a:cs typeface="+mn-cs"/>
              </a:rPr>
              <a:t>“…where we live is not that big, so you can move from one neighborhood to another and you can find the products”</a:t>
            </a:r>
          </a:p>
          <a:p>
            <a:pPr defTabSz="685800">
              <a:buClrTx/>
            </a:pPr>
            <a:r>
              <a:rPr lang="en-US" sz="1350" kern="1200" dirty="0">
                <a:solidFill>
                  <a:prstClr val="black"/>
                </a:solidFill>
                <a:latin typeface="Calibri" panose="020F0502020204030204"/>
                <a:ea typeface="+mn-ea"/>
                <a:cs typeface="+mn-cs"/>
              </a:rPr>
              <a:t>(P11, M, 25-30, public employee)</a:t>
            </a:r>
          </a:p>
          <a:p>
            <a:pPr defTabSz="685800">
              <a:buClrTx/>
            </a:pPr>
            <a:endParaRPr lang="en-US" sz="1350" kern="1200" dirty="0">
              <a:solidFill>
                <a:prstClr val="black"/>
              </a:solidFill>
              <a:latin typeface="Calibri" panose="020F0502020204030204"/>
              <a:ea typeface="+mn-ea"/>
              <a:cs typeface="+mn-cs"/>
            </a:endParaRPr>
          </a:p>
          <a:p>
            <a:pPr algn="ctr" defTabSz="685800">
              <a:buClrTx/>
            </a:pPr>
            <a:r>
              <a:rPr lang="en-US" sz="1350" i="1" kern="1200" dirty="0">
                <a:solidFill>
                  <a:prstClr val="black"/>
                </a:solidFill>
                <a:latin typeface="Calibri" panose="020F0502020204030204"/>
                <a:ea typeface="+mn-ea"/>
                <a:cs typeface="+mn-cs"/>
              </a:rPr>
              <a:t>compared to:</a:t>
            </a:r>
          </a:p>
          <a:p>
            <a:pPr defTabSz="685800">
              <a:buClrTx/>
            </a:pPr>
            <a:endParaRPr lang="en-US" sz="1350" kern="1200" dirty="0">
              <a:solidFill>
                <a:prstClr val="black"/>
              </a:solidFill>
              <a:latin typeface="Calibri" panose="020F0502020204030204"/>
              <a:ea typeface="+mn-ea"/>
              <a:cs typeface="+mn-cs"/>
            </a:endParaRPr>
          </a:p>
          <a:p>
            <a:pPr defTabSz="685800">
              <a:buClrTx/>
            </a:pPr>
            <a:r>
              <a:rPr lang="en-US" sz="1350" kern="1200" dirty="0">
                <a:solidFill>
                  <a:prstClr val="black"/>
                </a:solidFill>
                <a:latin typeface="Calibri" panose="020F0502020204030204"/>
                <a:ea typeface="+mn-ea"/>
                <a:cs typeface="+mn-cs"/>
              </a:rPr>
              <a:t>“There are no stores in my neighborhood. [</a:t>
            </a:r>
            <a:r>
              <a:rPr lang="en-US" sz="1350" b="1" kern="1200" dirty="0">
                <a:solidFill>
                  <a:prstClr val="black"/>
                </a:solidFill>
                <a:latin typeface="Calibri" panose="020F0502020204030204"/>
                <a:ea typeface="+mn-ea"/>
                <a:cs typeface="+mn-cs"/>
              </a:rPr>
              <a:t>all laugh</a:t>
            </a:r>
            <a:r>
              <a:rPr lang="en-US" sz="1350" kern="1200" dirty="0">
                <a:solidFill>
                  <a:prstClr val="black"/>
                </a:solidFill>
                <a:latin typeface="Calibri" panose="020F0502020204030204"/>
                <a:ea typeface="+mn-ea"/>
                <a:cs typeface="+mn-cs"/>
              </a:rPr>
              <a:t>] </a:t>
            </a:r>
          </a:p>
          <a:p>
            <a:pPr defTabSz="685800">
              <a:buClrTx/>
            </a:pPr>
            <a:endParaRPr lang="en-US" sz="1350" kern="1200" dirty="0">
              <a:solidFill>
                <a:prstClr val="black"/>
              </a:solidFill>
              <a:latin typeface="Calibri" panose="020F0502020204030204"/>
              <a:ea typeface="+mn-ea"/>
              <a:cs typeface="+mn-cs"/>
            </a:endParaRPr>
          </a:p>
          <a:p>
            <a:pPr defTabSz="685800">
              <a:buClrTx/>
            </a:pPr>
            <a:r>
              <a:rPr lang="en-US" sz="1350" kern="1200" dirty="0">
                <a:solidFill>
                  <a:prstClr val="black"/>
                </a:solidFill>
                <a:latin typeface="Calibri" panose="020F0502020204030204"/>
                <a:ea typeface="+mn-ea"/>
                <a:cs typeface="+mn-cs"/>
              </a:rPr>
              <a:t>So, it was also difficult to buy those [foods].”</a:t>
            </a:r>
          </a:p>
          <a:p>
            <a:pPr defTabSz="685800">
              <a:buClrTx/>
            </a:pPr>
            <a:r>
              <a:rPr lang="en-US" sz="1350" kern="1200" dirty="0">
                <a:solidFill>
                  <a:prstClr val="black"/>
                </a:solidFill>
                <a:latin typeface="Calibri" panose="020F0502020204030204"/>
                <a:ea typeface="+mn-ea"/>
                <a:cs typeface="+mn-cs"/>
              </a:rPr>
              <a:t>(P23, M, 20-25, student/musician)</a:t>
            </a:r>
          </a:p>
        </p:txBody>
      </p:sp>
      <p:sp>
        <p:nvSpPr>
          <p:cNvPr id="2" name="TextBox 1">
            <a:extLst>
              <a:ext uri="{FF2B5EF4-FFF2-40B4-BE49-F238E27FC236}">
                <a16:creationId xmlns:a16="http://schemas.microsoft.com/office/drawing/2014/main" id="{1A67AD1D-92E7-B999-5849-269CA0DD62A3}"/>
              </a:ext>
            </a:extLst>
          </p:cNvPr>
          <p:cNvSpPr txBox="1"/>
          <p:nvPr/>
        </p:nvSpPr>
        <p:spPr>
          <a:xfrm>
            <a:off x="7582946" y="4846189"/>
            <a:ext cx="1608774" cy="300082"/>
          </a:xfrm>
          <a:prstGeom prst="rect">
            <a:avLst/>
          </a:prstGeom>
          <a:noFill/>
        </p:spPr>
        <p:txBody>
          <a:bodyPr wrap="none" rtlCol="0">
            <a:spAutoFit/>
          </a:bodyPr>
          <a:lstStyle/>
          <a:p>
            <a:pPr defTabSz="685800">
              <a:buClrTx/>
            </a:pPr>
            <a:r>
              <a:rPr lang="en-US" sz="1350" kern="1200" dirty="0">
                <a:solidFill>
                  <a:prstClr val="black"/>
                </a:solidFill>
                <a:latin typeface="Calibri" panose="020F0502020204030204"/>
                <a:ea typeface="+mn-ea"/>
                <a:cs typeface="+mn-cs"/>
              </a:rPr>
              <a:t>Nicholas </a:t>
            </a:r>
            <a:r>
              <a:rPr lang="en-US" sz="1350" i="1" kern="1200" dirty="0">
                <a:solidFill>
                  <a:prstClr val="black"/>
                </a:solidFill>
                <a:latin typeface="Calibri" panose="020F0502020204030204"/>
                <a:ea typeface="+mn-ea"/>
                <a:cs typeface="+mn-cs"/>
              </a:rPr>
              <a:t>et al., </a:t>
            </a:r>
            <a:r>
              <a:rPr lang="en-US" sz="1350" kern="1200" dirty="0">
                <a:solidFill>
                  <a:prstClr val="black"/>
                </a:solidFill>
                <a:latin typeface="Calibri" panose="020F0502020204030204"/>
                <a:ea typeface="+mn-ea"/>
                <a:cs typeface="+mn-cs"/>
              </a:rPr>
              <a:t>2023</a:t>
            </a:r>
          </a:p>
        </p:txBody>
      </p:sp>
    </p:spTree>
    <p:extLst>
      <p:ext uri="{BB962C8B-B14F-4D97-AF65-F5344CB8AC3E}">
        <p14:creationId xmlns:p14="http://schemas.microsoft.com/office/powerpoint/2010/main" val="42825055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92810-54FB-3FCF-1300-D81FEA716DFC}"/>
            </a:ext>
          </a:extLst>
        </p:cNvPr>
        <p:cNvGrpSpPr/>
        <p:nvPr/>
      </p:nvGrpSpPr>
      <p:grpSpPr>
        <a:xfrm>
          <a:off x="0" y="0"/>
          <a:ext cx="0" cy="0"/>
          <a:chOff x="0" y="0"/>
          <a:chExt cx="0" cy="0"/>
        </a:xfrm>
      </p:grpSpPr>
      <p:pic>
        <p:nvPicPr>
          <p:cNvPr id="3074" name="Picture 2" descr="Google Maps World ~ ONEIROITAN1">
            <a:extLst>
              <a:ext uri="{FF2B5EF4-FFF2-40B4-BE49-F238E27FC236}">
                <a16:creationId xmlns:a16="http://schemas.microsoft.com/office/drawing/2014/main" id="{2D235D8E-A69A-F84F-C986-46D5B06C93B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647" t="10863" r="4929" b="1155"/>
          <a:stretch/>
        </p:blipFill>
        <p:spPr bwMode="auto">
          <a:xfrm>
            <a:off x="0" y="740447"/>
            <a:ext cx="9156362" cy="3925682"/>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C32BCF0A-99A9-F818-7038-DD408FEA5E33}"/>
              </a:ext>
            </a:extLst>
          </p:cNvPr>
          <p:cNvSpPr/>
          <p:nvPr/>
        </p:nvSpPr>
        <p:spPr>
          <a:xfrm>
            <a:off x="4784920" y="833704"/>
            <a:ext cx="4136201" cy="1330288"/>
          </a:xfrm>
          <a:prstGeom prst="rect">
            <a:avLst/>
          </a:prstGeom>
          <a:solidFill>
            <a:schemeClr val="bg1">
              <a:lumMod val="85000"/>
              <a:alpha val="68989"/>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4F235F7B-9646-4A0E-EB83-2A5621562893}"/>
              </a:ext>
            </a:extLst>
          </p:cNvPr>
          <p:cNvSpPr/>
          <p:nvPr/>
        </p:nvSpPr>
        <p:spPr>
          <a:xfrm>
            <a:off x="2762001" y="3400856"/>
            <a:ext cx="3136756" cy="1232065"/>
          </a:xfrm>
          <a:prstGeom prst="rect">
            <a:avLst/>
          </a:prstGeom>
          <a:solidFill>
            <a:schemeClr val="bg1">
              <a:lumMod val="85000"/>
              <a:alpha val="68989"/>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A9BB85E1-18C2-F0F1-0CC0-2DEA15E18A7A}"/>
              </a:ext>
            </a:extLst>
          </p:cNvPr>
          <p:cNvSpPr/>
          <p:nvPr/>
        </p:nvSpPr>
        <p:spPr>
          <a:xfrm>
            <a:off x="2049367" y="1353023"/>
            <a:ext cx="2555462" cy="1430316"/>
          </a:xfrm>
          <a:prstGeom prst="rect">
            <a:avLst/>
          </a:prstGeom>
          <a:solidFill>
            <a:schemeClr val="bg1">
              <a:lumMod val="85000"/>
              <a:alpha val="68989"/>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6844B862-5AA1-9942-0C6C-373A9FA2A916}"/>
              </a:ext>
            </a:extLst>
          </p:cNvPr>
          <p:cNvSpPr/>
          <p:nvPr/>
        </p:nvSpPr>
        <p:spPr>
          <a:xfrm>
            <a:off x="-1" y="4666129"/>
            <a:ext cx="9156361" cy="477371"/>
          </a:xfrm>
          <a:prstGeom prst="rect">
            <a:avLst/>
          </a:prstGeom>
          <a:solidFill>
            <a:schemeClr val="accent5">
              <a:lumMod val="5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050"/>
          </a:p>
        </p:txBody>
      </p:sp>
      <p:sp useBgFill="1">
        <p:nvSpPr>
          <p:cNvPr id="14" name="TextBox 13">
            <a:extLst>
              <a:ext uri="{FF2B5EF4-FFF2-40B4-BE49-F238E27FC236}">
                <a16:creationId xmlns:a16="http://schemas.microsoft.com/office/drawing/2014/main" id="{794C7F8D-A166-337B-FF56-9A0186203F2E}"/>
              </a:ext>
            </a:extLst>
          </p:cNvPr>
          <p:cNvSpPr txBox="1"/>
          <p:nvPr/>
        </p:nvSpPr>
        <p:spPr>
          <a:xfrm>
            <a:off x="7008582" y="2506339"/>
            <a:ext cx="857927" cy="276999"/>
          </a:xfrm>
          <a:prstGeom prst="rect">
            <a:avLst/>
          </a:prstGeom>
          <a:ln>
            <a:solidFill>
              <a:schemeClr val="accent1">
                <a:shade val="50000"/>
              </a:schemeClr>
            </a:solidFill>
          </a:ln>
          <a:effectLst>
            <a:softEdge rad="25400"/>
          </a:effectLst>
        </p:spPr>
        <p:txBody>
          <a:bodyPr wrap="none" rtlCol="0">
            <a:spAutoFit/>
          </a:bodyPr>
          <a:lstStyle/>
          <a:p>
            <a:r>
              <a:rPr lang="en-US" sz="1200" b="1" dirty="0"/>
              <a:t>Myanmar</a:t>
            </a:r>
            <a:endParaRPr lang="en-US" sz="900" b="1" dirty="0"/>
          </a:p>
        </p:txBody>
      </p:sp>
      <p:grpSp>
        <p:nvGrpSpPr>
          <p:cNvPr id="5" name="Group 4">
            <a:extLst>
              <a:ext uri="{FF2B5EF4-FFF2-40B4-BE49-F238E27FC236}">
                <a16:creationId xmlns:a16="http://schemas.microsoft.com/office/drawing/2014/main" id="{CCA6D1D5-1437-B94E-4FE0-590D709A0C2E}"/>
              </a:ext>
            </a:extLst>
          </p:cNvPr>
          <p:cNvGrpSpPr/>
          <p:nvPr/>
        </p:nvGrpSpPr>
        <p:grpSpPr>
          <a:xfrm>
            <a:off x="4817771" y="848091"/>
            <a:ext cx="4008465" cy="941927"/>
            <a:chOff x="3028798" y="3095440"/>
            <a:chExt cx="5344620" cy="1255902"/>
          </a:xfrm>
        </p:grpSpPr>
        <p:pic>
          <p:nvPicPr>
            <p:cNvPr id="6" name="Picture 5">
              <a:extLst>
                <a:ext uri="{FF2B5EF4-FFF2-40B4-BE49-F238E27FC236}">
                  <a16:creationId xmlns:a16="http://schemas.microsoft.com/office/drawing/2014/main" id="{9B8B0C2B-C51B-F51D-0B3B-7529451CDDB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795666" y="3095440"/>
              <a:ext cx="3577752" cy="1255902"/>
            </a:xfrm>
            <a:prstGeom prst="rect">
              <a:avLst/>
            </a:prstGeom>
            <a:effectLst>
              <a:softEdge rad="12700"/>
            </a:effectLst>
          </p:spPr>
        </p:pic>
        <p:pic>
          <p:nvPicPr>
            <p:cNvPr id="7" name="Picture 6" descr="A picture containing food, vegetable, fresh&#10;&#10;Description automatically generated">
              <a:extLst>
                <a:ext uri="{FF2B5EF4-FFF2-40B4-BE49-F238E27FC236}">
                  <a16:creationId xmlns:a16="http://schemas.microsoft.com/office/drawing/2014/main" id="{8724EAEF-E9BF-DF12-A2DF-B53C37D1361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28798" y="3098629"/>
              <a:ext cx="1792625" cy="1252713"/>
            </a:xfrm>
            <a:prstGeom prst="rect">
              <a:avLst/>
            </a:prstGeom>
            <a:effectLst>
              <a:softEdge rad="12700"/>
            </a:effectLst>
          </p:spPr>
        </p:pic>
      </p:grpSp>
      <p:sp>
        <p:nvSpPr>
          <p:cNvPr id="29" name="Rectangle 28">
            <a:extLst>
              <a:ext uri="{FF2B5EF4-FFF2-40B4-BE49-F238E27FC236}">
                <a16:creationId xmlns:a16="http://schemas.microsoft.com/office/drawing/2014/main" id="{DA3002B9-17E8-A4ED-454E-7392EF36964F}"/>
              </a:ext>
            </a:extLst>
          </p:cNvPr>
          <p:cNvSpPr/>
          <p:nvPr/>
        </p:nvSpPr>
        <p:spPr>
          <a:xfrm>
            <a:off x="0" y="1"/>
            <a:ext cx="9144000" cy="739058"/>
          </a:xfrm>
          <a:prstGeom prst="rect">
            <a:avLst/>
          </a:prstGeom>
          <a:solidFill>
            <a:schemeClr val="accent5">
              <a:lumMod val="5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050"/>
          </a:p>
        </p:txBody>
      </p:sp>
      <p:sp>
        <p:nvSpPr>
          <p:cNvPr id="30" name="Title 1">
            <a:extLst>
              <a:ext uri="{FF2B5EF4-FFF2-40B4-BE49-F238E27FC236}">
                <a16:creationId xmlns:a16="http://schemas.microsoft.com/office/drawing/2014/main" id="{165BFFE6-B39B-8C19-22EC-751736B7E8D4}"/>
              </a:ext>
            </a:extLst>
          </p:cNvPr>
          <p:cNvSpPr txBox="1">
            <a:spLocks/>
          </p:cNvSpPr>
          <p:nvPr/>
        </p:nvSpPr>
        <p:spPr>
          <a:xfrm>
            <a:off x="409526" y="191397"/>
            <a:ext cx="8667750" cy="57689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a:solidFill>
                  <a:schemeClr val="bg1"/>
                </a:solidFill>
              </a:rPr>
              <a:t>Islands are defined by (the processes that lead to) isolation</a:t>
            </a:r>
          </a:p>
        </p:txBody>
      </p:sp>
      <p:sp>
        <p:nvSpPr>
          <p:cNvPr id="33" name="Rectangle 32">
            <a:extLst>
              <a:ext uri="{FF2B5EF4-FFF2-40B4-BE49-F238E27FC236}">
                <a16:creationId xmlns:a16="http://schemas.microsoft.com/office/drawing/2014/main" id="{06BAE150-F807-5F0C-5917-13ECBC3CC4CD}"/>
              </a:ext>
            </a:extLst>
          </p:cNvPr>
          <p:cNvSpPr/>
          <p:nvPr/>
        </p:nvSpPr>
        <p:spPr>
          <a:xfrm>
            <a:off x="0" y="3981473"/>
            <a:ext cx="677008" cy="674421"/>
          </a:xfrm>
          <a:prstGeom prst="rect">
            <a:avLst/>
          </a:prstGeom>
          <a:solidFill>
            <a:srgbClr val="A4BF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34" name="Rectangle 33">
            <a:extLst>
              <a:ext uri="{FF2B5EF4-FFF2-40B4-BE49-F238E27FC236}">
                <a16:creationId xmlns:a16="http://schemas.microsoft.com/office/drawing/2014/main" id="{BDF4266C-BFD5-E252-5AD2-B0C286649740}"/>
              </a:ext>
            </a:extLst>
          </p:cNvPr>
          <p:cNvSpPr/>
          <p:nvPr/>
        </p:nvSpPr>
        <p:spPr>
          <a:xfrm>
            <a:off x="8600758" y="4466244"/>
            <a:ext cx="555604" cy="195686"/>
          </a:xfrm>
          <a:prstGeom prst="rect">
            <a:avLst/>
          </a:prstGeom>
          <a:solidFill>
            <a:srgbClr val="A4BF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dirty="0"/>
          </a:p>
        </p:txBody>
      </p:sp>
      <p:cxnSp>
        <p:nvCxnSpPr>
          <p:cNvPr id="41" name="Straight Connector 40">
            <a:extLst>
              <a:ext uri="{FF2B5EF4-FFF2-40B4-BE49-F238E27FC236}">
                <a16:creationId xmlns:a16="http://schemas.microsoft.com/office/drawing/2014/main" id="{956B684F-8BA5-FFB7-A9CC-AB2FFB66F0CD}"/>
              </a:ext>
            </a:extLst>
          </p:cNvPr>
          <p:cNvCxnSpPr>
            <a:cxnSpLocks/>
          </p:cNvCxnSpPr>
          <p:nvPr/>
        </p:nvCxnSpPr>
        <p:spPr>
          <a:xfrm>
            <a:off x="6876697" y="2163992"/>
            <a:ext cx="65942" cy="501052"/>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Diamond 1">
            <a:extLst>
              <a:ext uri="{FF2B5EF4-FFF2-40B4-BE49-F238E27FC236}">
                <a16:creationId xmlns:a16="http://schemas.microsoft.com/office/drawing/2014/main" id="{9559A345-EB8A-B332-511C-47C88C11FEE6}"/>
              </a:ext>
            </a:extLst>
          </p:cNvPr>
          <p:cNvSpPr/>
          <p:nvPr/>
        </p:nvSpPr>
        <p:spPr>
          <a:xfrm>
            <a:off x="6876697" y="2571750"/>
            <a:ext cx="131885" cy="123093"/>
          </a:xfrm>
          <a:prstGeom prst="diamon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grpSp>
        <p:nvGrpSpPr>
          <p:cNvPr id="3" name="Group 2">
            <a:extLst>
              <a:ext uri="{FF2B5EF4-FFF2-40B4-BE49-F238E27FC236}">
                <a16:creationId xmlns:a16="http://schemas.microsoft.com/office/drawing/2014/main" id="{C7D48686-4FAD-9B51-B52A-01DC1B406CB8}"/>
              </a:ext>
            </a:extLst>
          </p:cNvPr>
          <p:cNvGrpSpPr/>
          <p:nvPr/>
        </p:nvGrpSpPr>
        <p:grpSpPr>
          <a:xfrm>
            <a:off x="2834696" y="3470185"/>
            <a:ext cx="3004165" cy="958862"/>
            <a:chOff x="3464309" y="3272918"/>
            <a:chExt cx="4005553" cy="1278482"/>
          </a:xfrm>
        </p:grpSpPr>
        <p:pic>
          <p:nvPicPr>
            <p:cNvPr id="31" name="Picture 30">
              <a:extLst>
                <a:ext uri="{FF2B5EF4-FFF2-40B4-BE49-F238E27FC236}">
                  <a16:creationId xmlns:a16="http://schemas.microsoft.com/office/drawing/2014/main" id="{1A9F1DA1-60CB-3A62-351D-63859A957F27}"/>
                </a:ext>
              </a:extLst>
            </p:cNvPr>
            <p:cNvPicPr>
              <a:picLocks noChangeAspect="1"/>
            </p:cNvPicPr>
            <p:nvPr/>
          </p:nvPicPr>
          <p:blipFill>
            <a:blip r:embed="rId6"/>
            <a:stretch>
              <a:fillRect/>
            </a:stretch>
          </p:blipFill>
          <p:spPr>
            <a:xfrm>
              <a:off x="3464309" y="3272918"/>
              <a:ext cx="2420586" cy="1264835"/>
            </a:xfrm>
            <a:prstGeom prst="rect">
              <a:avLst/>
            </a:prstGeom>
            <a:effectLst>
              <a:softEdge rad="12700"/>
            </a:effectLst>
          </p:spPr>
        </p:pic>
        <p:pic>
          <p:nvPicPr>
            <p:cNvPr id="35" name="Picture 2" descr="Child growth standards">
              <a:extLst>
                <a:ext uri="{FF2B5EF4-FFF2-40B4-BE49-F238E27FC236}">
                  <a16:creationId xmlns:a16="http://schemas.microsoft.com/office/drawing/2014/main" id="{94709D75-4929-FA7A-5E7C-0AE70446E07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14878" y="3278570"/>
              <a:ext cx="1654984" cy="1272830"/>
            </a:xfrm>
            <a:prstGeom prst="rect">
              <a:avLst/>
            </a:prstGeom>
            <a:noFill/>
            <a:effectLst>
              <a:softEdge rad="12700"/>
            </a:effectLst>
            <a:extLst>
              <a:ext uri="{909E8E84-426E-40DD-AFC4-6F175D3DCCD1}">
                <a14:hiddenFill xmlns:a14="http://schemas.microsoft.com/office/drawing/2010/main">
                  <a:solidFill>
                    <a:srgbClr val="FFFFFF"/>
                  </a:solidFill>
                </a14:hiddenFill>
              </a:ext>
            </a:extLst>
          </p:spPr>
        </p:pic>
      </p:grpSp>
      <p:sp>
        <p:nvSpPr>
          <p:cNvPr id="36" name="Diamond 35">
            <a:extLst>
              <a:ext uri="{FF2B5EF4-FFF2-40B4-BE49-F238E27FC236}">
                <a16:creationId xmlns:a16="http://schemas.microsoft.com/office/drawing/2014/main" id="{07D25C08-F273-F3A1-B81F-CD6D0D5B85E2}"/>
              </a:ext>
            </a:extLst>
          </p:cNvPr>
          <p:cNvSpPr/>
          <p:nvPr/>
        </p:nvSpPr>
        <p:spPr>
          <a:xfrm>
            <a:off x="1704937" y="3366608"/>
            <a:ext cx="131885" cy="123093"/>
          </a:xfrm>
          <a:prstGeom prst="diamon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useBgFill="1">
        <p:nvSpPr>
          <p:cNvPr id="39" name="TextBox 38">
            <a:extLst>
              <a:ext uri="{FF2B5EF4-FFF2-40B4-BE49-F238E27FC236}">
                <a16:creationId xmlns:a16="http://schemas.microsoft.com/office/drawing/2014/main" id="{550DBD28-F0C1-ABA4-BCDE-9168B93E82BE}"/>
              </a:ext>
            </a:extLst>
          </p:cNvPr>
          <p:cNvSpPr txBox="1"/>
          <p:nvPr/>
        </p:nvSpPr>
        <p:spPr>
          <a:xfrm>
            <a:off x="1186248" y="3319190"/>
            <a:ext cx="526106" cy="276999"/>
          </a:xfrm>
          <a:prstGeom prst="rect">
            <a:avLst/>
          </a:prstGeom>
          <a:ln>
            <a:solidFill>
              <a:schemeClr val="accent1">
                <a:shade val="50000"/>
              </a:schemeClr>
            </a:solidFill>
          </a:ln>
          <a:effectLst>
            <a:softEdge rad="25400"/>
          </a:effectLst>
        </p:spPr>
        <p:txBody>
          <a:bodyPr wrap="none" rtlCol="0">
            <a:spAutoFit/>
          </a:bodyPr>
          <a:lstStyle/>
          <a:p>
            <a:r>
              <a:rPr lang="en-US" sz="1200" b="1" dirty="0"/>
              <a:t>Peru</a:t>
            </a:r>
          </a:p>
        </p:txBody>
      </p:sp>
      <p:cxnSp>
        <p:nvCxnSpPr>
          <p:cNvPr id="40" name="Straight Connector 39">
            <a:extLst>
              <a:ext uri="{FF2B5EF4-FFF2-40B4-BE49-F238E27FC236}">
                <a16:creationId xmlns:a16="http://schemas.microsoft.com/office/drawing/2014/main" id="{8AC3BB7D-EB8D-EE66-E281-E7BBB95E4069}"/>
              </a:ext>
            </a:extLst>
          </p:cNvPr>
          <p:cNvCxnSpPr>
            <a:cxnSpLocks/>
            <a:stCxn id="36" idx="3"/>
            <a:endCxn id="31" idx="1"/>
          </p:cNvCxnSpPr>
          <p:nvPr/>
        </p:nvCxnSpPr>
        <p:spPr>
          <a:xfrm>
            <a:off x="1836822" y="3428154"/>
            <a:ext cx="997874" cy="516345"/>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useBgFill="1">
        <p:nvSpPr>
          <p:cNvPr id="4" name="TextBox 3">
            <a:extLst>
              <a:ext uri="{FF2B5EF4-FFF2-40B4-BE49-F238E27FC236}">
                <a16:creationId xmlns:a16="http://schemas.microsoft.com/office/drawing/2014/main" id="{4B7DE965-6023-7FC9-568E-DE53B1D31E95}"/>
              </a:ext>
            </a:extLst>
          </p:cNvPr>
          <p:cNvSpPr txBox="1"/>
          <p:nvPr/>
        </p:nvSpPr>
        <p:spPr>
          <a:xfrm>
            <a:off x="443647" y="1974492"/>
            <a:ext cx="1253869" cy="276999"/>
          </a:xfrm>
          <a:prstGeom prst="rect">
            <a:avLst/>
          </a:prstGeom>
          <a:ln>
            <a:solidFill>
              <a:schemeClr val="accent1">
                <a:shade val="50000"/>
              </a:schemeClr>
            </a:solidFill>
          </a:ln>
          <a:effectLst>
            <a:softEdge rad="25400"/>
          </a:effectLst>
        </p:spPr>
        <p:txBody>
          <a:bodyPr wrap="none" rtlCol="0">
            <a:spAutoFit/>
          </a:bodyPr>
          <a:lstStyle/>
          <a:p>
            <a:r>
              <a:rPr lang="en-US" sz="1200" b="1" dirty="0"/>
              <a:t>North Carolina</a:t>
            </a:r>
          </a:p>
        </p:txBody>
      </p:sp>
      <p:pic>
        <p:nvPicPr>
          <p:cNvPr id="8" name="Picture 7" descr="Dollar General is expanding in rural Midwest, presenting a threat to  small-town grocery stores | Money | omaha.com">
            <a:extLst>
              <a:ext uri="{FF2B5EF4-FFF2-40B4-BE49-F238E27FC236}">
                <a16:creationId xmlns:a16="http://schemas.microsoft.com/office/drawing/2014/main" id="{6DAD9B1C-E064-CBCA-A6B8-2C545F8E8055}"/>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2106625" y="1414405"/>
            <a:ext cx="1971469" cy="1002164"/>
          </a:xfrm>
          <a:prstGeom prst="rect">
            <a:avLst/>
          </a:prstGeom>
          <a:noFill/>
          <a:effectLst>
            <a:softEdge rad="12700"/>
          </a:effectLst>
          <a:extLst>
            <a:ext uri="{909E8E84-426E-40DD-AFC4-6F175D3DCCD1}">
              <a14:hiddenFill xmlns:a14="http://schemas.microsoft.com/office/drawing/2010/main">
                <a:solidFill>
                  <a:srgbClr val="FFFFFF"/>
                </a:solidFill>
              </a14:hiddenFill>
            </a:ext>
          </a:extLst>
        </p:spPr>
      </p:pic>
      <p:cxnSp>
        <p:nvCxnSpPr>
          <p:cNvPr id="9" name="Straight Connector 8">
            <a:extLst>
              <a:ext uri="{FF2B5EF4-FFF2-40B4-BE49-F238E27FC236}">
                <a16:creationId xmlns:a16="http://schemas.microsoft.com/office/drawing/2014/main" id="{E2F59FFE-D778-BEFB-0B9A-799B637406C9}"/>
              </a:ext>
            </a:extLst>
          </p:cNvPr>
          <p:cNvCxnSpPr>
            <a:cxnSpLocks/>
            <a:stCxn id="10" idx="3"/>
            <a:endCxn id="8" idx="1"/>
          </p:cNvCxnSpPr>
          <p:nvPr/>
        </p:nvCxnSpPr>
        <p:spPr>
          <a:xfrm flipV="1">
            <a:off x="1770879" y="1915487"/>
            <a:ext cx="335746" cy="186959"/>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Diamond 9">
            <a:extLst>
              <a:ext uri="{FF2B5EF4-FFF2-40B4-BE49-F238E27FC236}">
                <a16:creationId xmlns:a16="http://schemas.microsoft.com/office/drawing/2014/main" id="{9FC209AE-EEA6-FD2A-1DB0-395B1BEDE21C}"/>
              </a:ext>
            </a:extLst>
          </p:cNvPr>
          <p:cNvSpPr/>
          <p:nvPr/>
        </p:nvSpPr>
        <p:spPr>
          <a:xfrm>
            <a:off x="1638994" y="2040899"/>
            <a:ext cx="131885" cy="123093"/>
          </a:xfrm>
          <a:prstGeom prst="diamon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 name="TextBox 15">
            <a:extLst>
              <a:ext uri="{FF2B5EF4-FFF2-40B4-BE49-F238E27FC236}">
                <a16:creationId xmlns:a16="http://schemas.microsoft.com/office/drawing/2014/main" id="{23AEC417-1A05-0041-7F61-7AF26496F916}"/>
              </a:ext>
            </a:extLst>
          </p:cNvPr>
          <p:cNvSpPr txBox="1"/>
          <p:nvPr/>
        </p:nvSpPr>
        <p:spPr>
          <a:xfrm>
            <a:off x="4434895" y="4401978"/>
            <a:ext cx="1463862" cy="253916"/>
          </a:xfrm>
          <a:prstGeom prst="rect">
            <a:avLst/>
          </a:prstGeom>
          <a:noFill/>
        </p:spPr>
        <p:txBody>
          <a:bodyPr wrap="none" rtlCol="0">
            <a:spAutoFit/>
          </a:bodyPr>
          <a:lstStyle/>
          <a:p>
            <a:r>
              <a:rPr lang="en-US" sz="1050" b="1" dirty="0"/>
              <a:t>Nicholas </a:t>
            </a:r>
            <a:r>
              <a:rPr lang="en-US" sz="1050" b="1" i="1" dirty="0"/>
              <a:t>et al., </a:t>
            </a:r>
            <a:r>
              <a:rPr lang="en-US" sz="1050" b="1" dirty="0"/>
              <a:t>2021</a:t>
            </a:r>
          </a:p>
        </p:txBody>
      </p:sp>
      <p:sp>
        <p:nvSpPr>
          <p:cNvPr id="17" name="TextBox 16">
            <a:extLst>
              <a:ext uri="{FF2B5EF4-FFF2-40B4-BE49-F238E27FC236}">
                <a16:creationId xmlns:a16="http://schemas.microsoft.com/office/drawing/2014/main" id="{BC5D025B-DFEA-30D3-7EF6-9504C918938E}"/>
              </a:ext>
            </a:extLst>
          </p:cNvPr>
          <p:cNvSpPr txBox="1"/>
          <p:nvPr/>
        </p:nvSpPr>
        <p:spPr>
          <a:xfrm>
            <a:off x="2049367" y="2398693"/>
            <a:ext cx="2614818" cy="415498"/>
          </a:xfrm>
          <a:prstGeom prst="rect">
            <a:avLst/>
          </a:prstGeom>
          <a:noFill/>
        </p:spPr>
        <p:txBody>
          <a:bodyPr wrap="none" rtlCol="0">
            <a:spAutoFit/>
          </a:bodyPr>
          <a:lstStyle/>
          <a:p>
            <a:r>
              <a:rPr lang="en-US" sz="1050" b="1" dirty="0"/>
              <a:t>SNAP/WIC in rural Black communities</a:t>
            </a:r>
          </a:p>
          <a:p>
            <a:r>
              <a:rPr lang="en-US" sz="1050" b="1" dirty="0"/>
              <a:t>Nicholas </a:t>
            </a:r>
            <a:r>
              <a:rPr lang="en-US" sz="1050" b="1" i="1" dirty="0"/>
              <a:t>et al., </a:t>
            </a:r>
            <a:r>
              <a:rPr lang="en-US" sz="1050" b="1" dirty="0"/>
              <a:t>2023</a:t>
            </a:r>
          </a:p>
        </p:txBody>
      </p:sp>
      <p:sp>
        <p:nvSpPr>
          <p:cNvPr id="21" name="Rectangle 20">
            <a:extLst>
              <a:ext uri="{FF2B5EF4-FFF2-40B4-BE49-F238E27FC236}">
                <a16:creationId xmlns:a16="http://schemas.microsoft.com/office/drawing/2014/main" id="{CEF35B74-8ECA-D737-5D6E-6072771715A4}"/>
              </a:ext>
            </a:extLst>
          </p:cNvPr>
          <p:cNvSpPr/>
          <p:nvPr/>
        </p:nvSpPr>
        <p:spPr>
          <a:xfrm>
            <a:off x="7667483" y="1985041"/>
            <a:ext cx="388497" cy="124843"/>
          </a:xfrm>
          <a:prstGeom prst="rect">
            <a:avLst/>
          </a:prstGeom>
          <a:solidFill>
            <a:srgbClr val="A4BF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19" name="TextBox 18">
            <a:extLst>
              <a:ext uri="{FF2B5EF4-FFF2-40B4-BE49-F238E27FC236}">
                <a16:creationId xmlns:a16="http://schemas.microsoft.com/office/drawing/2014/main" id="{B56E866B-A407-97F0-A588-C2CC6EEFB3E8}"/>
              </a:ext>
            </a:extLst>
          </p:cNvPr>
          <p:cNvSpPr txBox="1"/>
          <p:nvPr/>
        </p:nvSpPr>
        <p:spPr>
          <a:xfrm>
            <a:off x="7457259" y="1750594"/>
            <a:ext cx="1463862" cy="415498"/>
          </a:xfrm>
          <a:prstGeom prst="rect">
            <a:avLst/>
          </a:prstGeom>
          <a:noFill/>
        </p:spPr>
        <p:txBody>
          <a:bodyPr wrap="none" rtlCol="0">
            <a:spAutoFit/>
          </a:bodyPr>
          <a:lstStyle/>
          <a:p>
            <a:r>
              <a:rPr lang="en-US" sz="1050" b="1" dirty="0"/>
              <a:t>Nicholas </a:t>
            </a:r>
            <a:r>
              <a:rPr lang="en-US" sz="1050" b="1" i="1" dirty="0"/>
              <a:t>et al., </a:t>
            </a:r>
            <a:r>
              <a:rPr lang="en-US" sz="1050" b="1" dirty="0"/>
              <a:t>2018</a:t>
            </a:r>
          </a:p>
          <a:p>
            <a:r>
              <a:rPr lang="en-US" sz="1050" b="1" dirty="0"/>
              <a:t>Downs </a:t>
            </a:r>
            <a:r>
              <a:rPr lang="en-US" sz="1050" b="1" i="1" dirty="0"/>
              <a:t>et al.,</a:t>
            </a:r>
            <a:r>
              <a:rPr lang="en-US" sz="1050" b="1" dirty="0"/>
              <a:t> 2021</a:t>
            </a:r>
          </a:p>
        </p:txBody>
      </p:sp>
      <p:sp>
        <p:nvSpPr>
          <p:cNvPr id="11" name="TextBox 10">
            <a:extLst>
              <a:ext uri="{FF2B5EF4-FFF2-40B4-BE49-F238E27FC236}">
                <a16:creationId xmlns:a16="http://schemas.microsoft.com/office/drawing/2014/main" id="{720DF8C3-EB3D-9BBF-68B6-84E2ECC487C4}"/>
              </a:ext>
            </a:extLst>
          </p:cNvPr>
          <p:cNvSpPr txBox="1"/>
          <p:nvPr/>
        </p:nvSpPr>
        <p:spPr>
          <a:xfrm>
            <a:off x="2762001" y="4401978"/>
            <a:ext cx="1513556" cy="253916"/>
          </a:xfrm>
          <a:prstGeom prst="rect">
            <a:avLst/>
          </a:prstGeom>
          <a:noFill/>
        </p:spPr>
        <p:txBody>
          <a:bodyPr wrap="none" rtlCol="0">
            <a:spAutoFit/>
          </a:bodyPr>
          <a:lstStyle/>
          <a:p>
            <a:r>
              <a:rPr lang="en-US" sz="1050" b="1" dirty="0"/>
              <a:t>Climate and stunting</a:t>
            </a:r>
          </a:p>
        </p:txBody>
      </p:sp>
      <p:sp>
        <p:nvSpPr>
          <p:cNvPr id="15" name="TextBox 14">
            <a:extLst>
              <a:ext uri="{FF2B5EF4-FFF2-40B4-BE49-F238E27FC236}">
                <a16:creationId xmlns:a16="http://schemas.microsoft.com/office/drawing/2014/main" id="{B22CEA8E-1EDC-D6F0-6406-E2BD9A96EAEE}"/>
              </a:ext>
            </a:extLst>
          </p:cNvPr>
          <p:cNvSpPr txBox="1"/>
          <p:nvPr/>
        </p:nvSpPr>
        <p:spPr>
          <a:xfrm>
            <a:off x="4893318" y="1765436"/>
            <a:ext cx="2594074" cy="253916"/>
          </a:xfrm>
          <a:prstGeom prst="rect">
            <a:avLst/>
          </a:prstGeom>
          <a:noFill/>
        </p:spPr>
        <p:txBody>
          <a:bodyPr wrap="square" rtlCol="0">
            <a:spAutoFit/>
          </a:bodyPr>
          <a:lstStyle/>
          <a:p>
            <a:r>
              <a:rPr lang="en-US" sz="1050" b="1" dirty="0"/>
              <a:t>Oil palm farming and biodiversity loss</a:t>
            </a:r>
          </a:p>
        </p:txBody>
      </p:sp>
    </p:spTree>
    <p:extLst>
      <p:ext uri="{BB962C8B-B14F-4D97-AF65-F5344CB8AC3E}">
        <p14:creationId xmlns:p14="http://schemas.microsoft.com/office/powerpoint/2010/main" val="3665190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203764"/>
        </a:solidFill>
        <a:effectLst/>
      </p:bgPr>
    </p:bg>
    <p:spTree>
      <p:nvGrpSpPr>
        <p:cNvPr id="1" name="">
          <a:extLst>
            <a:ext uri="{FF2B5EF4-FFF2-40B4-BE49-F238E27FC236}">
              <a16:creationId xmlns:a16="http://schemas.microsoft.com/office/drawing/2014/main" id="{769D8E81-04DA-53D3-C68F-E8E62247D0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92930D-782A-2399-7C6E-6A2553B44213}"/>
              </a:ext>
            </a:extLst>
          </p:cNvPr>
          <p:cNvSpPr>
            <a:spLocks noGrp="1"/>
          </p:cNvSpPr>
          <p:nvPr>
            <p:ph type="ctrTitle"/>
          </p:nvPr>
        </p:nvSpPr>
        <p:spPr>
          <a:xfrm>
            <a:off x="1764316" y="901198"/>
            <a:ext cx="5623963" cy="3737170"/>
          </a:xfrm>
        </p:spPr>
        <p:txBody>
          <a:bodyPr anchor="ctr">
            <a:normAutofit/>
          </a:bodyPr>
          <a:lstStyle/>
          <a:p>
            <a:pPr>
              <a:lnSpc>
                <a:spcPct val="90000"/>
              </a:lnSpc>
            </a:pPr>
            <a:br>
              <a:rPr lang="en-US" sz="2550" i="1" dirty="0">
                <a:solidFill>
                  <a:schemeClr val="bg1"/>
                </a:solidFill>
                <a:latin typeface="Arial" panose="020B0604020202020204" pitchFamily="34" charset="0"/>
                <a:cs typeface="Arial" panose="020B0604020202020204" pitchFamily="34" charset="0"/>
              </a:rPr>
            </a:br>
            <a:r>
              <a:rPr lang="en-US" sz="2550" i="1" dirty="0">
                <a:solidFill>
                  <a:schemeClr val="bg1"/>
                </a:solidFill>
                <a:latin typeface="Arial" panose="020B0604020202020204" pitchFamily="34" charset="0"/>
                <a:cs typeface="Arial" panose="020B0604020202020204" pitchFamily="34" charset="0"/>
              </a:rPr>
              <a:t>Thank you!</a:t>
            </a:r>
            <a:br>
              <a:rPr lang="en-US" sz="2550" i="1" dirty="0">
                <a:solidFill>
                  <a:schemeClr val="bg1"/>
                </a:solidFill>
                <a:latin typeface="Arial" panose="020B0604020202020204" pitchFamily="34" charset="0"/>
                <a:cs typeface="Arial" panose="020B0604020202020204" pitchFamily="34" charset="0"/>
              </a:rPr>
            </a:br>
            <a:br>
              <a:rPr lang="en-US" sz="2550" i="1" dirty="0">
                <a:solidFill>
                  <a:schemeClr val="bg1"/>
                </a:solidFill>
                <a:latin typeface="Arial" panose="020B0604020202020204" pitchFamily="34" charset="0"/>
                <a:cs typeface="Arial" panose="020B0604020202020204" pitchFamily="34" charset="0"/>
              </a:rPr>
            </a:br>
            <a:br>
              <a:rPr lang="en-US" sz="2550" i="1" dirty="0">
                <a:solidFill>
                  <a:schemeClr val="bg1"/>
                </a:solidFill>
                <a:latin typeface="Arial" panose="020B0604020202020204" pitchFamily="34" charset="0"/>
                <a:cs typeface="Arial" panose="020B0604020202020204" pitchFamily="34" charset="0"/>
              </a:rPr>
            </a:br>
            <a:br>
              <a:rPr lang="en-US" sz="2550" i="1" dirty="0">
                <a:solidFill>
                  <a:schemeClr val="bg1"/>
                </a:solidFill>
                <a:latin typeface="Arial" panose="020B0604020202020204" pitchFamily="34" charset="0"/>
                <a:cs typeface="Arial" panose="020B0604020202020204" pitchFamily="34" charset="0"/>
              </a:rPr>
            </a:br>
            <a:br>
              <a:rPr lang="en-US" sz="2550" i="1" dirty="0">
                <a:solidFill>
                  <a:schemeClr val="bg1"/>
                </a:solidFill>
                <a:latin typeface="Arial" panose="020B0604020202020204" pitchFamily="34" charset="0"/>
                <a:cs typeface="Arial" panose="020B0604020202020204" pitchFamily="34" charset="0"/>
              </a:rPr>
            </a:br>
            <a:r>
              <a:rPr lang="en-US" sz="1800" i="1" dirty="0">
                <a:solidFill>
                  <a:schemeClr val="bg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Khristopher.Nicholas@tufts.edu</a:t>
            </a:r>
            <a:br>
              <a:rPr lang="en-US" sz="1800" i="1" dirty="0">
                <a:solidFill>
                  <a:schemeClr val="bg1"/>
                </a:solidFill>
                <a:latin typeface="Arial" panose="020B0604020202020204" pitchFamily="34" charset="0"/>
                <a:cs typeface="Arial" panose="020B0604020202020204" pitchFamily="34" charset="0"/>
              </a:rPr>
            </a:br>
            <a:endParaRPr lang="en-US" sz="2550" dirty="0">
              <a:solidFill>
                <a:schemeClr val="bg1"/>
              </a:solidFill>
              <a:latin typeface="Arial" panose="020B0604020202020204" pitchFamily="34" charset="0"/>
              <a:cs typeface="Arial" panose="020B0604020202020204" pitchFamily="34" charset="0"/>
            </a:endParaRPr>
          </a:p>
        </p:txBody>
      </p:sp>
      <p:sp>
        <p:nvSpPr>
          <p:cNvPr id="28" name="Rectangle 27">
            <a:extLst>
              <a:ext uri="{FF2B5EF4-FFF2-40B4-BE49-F238E27FC236}">
                <a16:creationId xmlns:a16="http://schemas.microsoft.com/office/drawing/2014/main" id="{44F18E76-AE37-68AE-3D4B-348B6E95A98C}"/>
              </a:ext>
            </a:extLst>
          </p:cNvPr>
          <p:cNvSpPr/>
          <p:nvPr/>
        </p:nvSpPr>
        <p:spPr>
          <a:xfrm>
            <a:off x="307175" y="326362"/>
            <a:ext cx="2786189" cy="69980"/>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sp>
        <p:nvSpPr>
          <p:cNvPr id="29" name="Rectangle 28">
            <a:extLst>
              <a:ext uri="{FF2B5EF4-FFF2-40B4-BE49-F238E27FC236}">
                <a16:creationId xmlns:a16="http://schemas.microsoft.com/office/drawing/2014/main" id="{FA98F8B4-71B0-3502-F5C9-9FE8F542B751}"/>
              </a:ext>
            </a:extLst>
          </p:cNvPr>
          <p:cNvSpPr/>
          <p:nvPr/>
        </p:nvSpPr>
        <p:spPr>
          <a:xfrm>
            <a:off x="5995185" y="326362"/>
            <a:ext cx="2786189" cy="6998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sp>
        <p:nvSpPr>
          <p:cNvPr id="30" name="Rectangle 29">
            <a:extLst>
              <a:ext uri="{FF2B5EF4-FFF2-40B4-BE49-F238E27FC236}">
                <a16:creationId xmlns:a16="http://schemas.microsoft.com/office/drawing/2014/main" id="{4BCA7787-CD61-4E68-08DA-DF94986A0E45}"/>
              </a:ext>
            </a:extLst>
          </p:cNvPr>
          <p:cNvSpPr/>
          <p:nvPr/>
        </p:nvSpPr>
        <p:spPr>
          <a:xfrm>
            <a:off x="3151180" y="326362"/>
            <a:ext cx="2786189" cy="69980"/>
          </a:xfrm>
          <a:prstGeom prst="rect">
            <a:avLst/>
          </a:prstGeom>
          <a:solidFill>
            <a:srgbClr val="3198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spTree>
    <p:extLst>
      <p:ext uri="{BB962C8B-B14F-4D97-AF65-F5344CB8AC3E}">
        <p14:creationId xmlns:p14="http://schemas.microsoft.com/office/powerpoint/2010/main" val="21260687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8783</TotalTime>
  <Words>1232</Words>
  <Application>Microsoft Macintosh PowerPoint</Application>
  <PresentationFormat>On-screen Show (16:9)</PresentationFormat>
  <Paragraphs>167</Paragraphs>
  <Slides>21</Slides>
  <Notes>21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21</vt:i4>
      </vt:variant>
    </vt:vector>
  </HeadingPairs>
  <TitlesOfParts>
    <vt:vector size="29" baseType="lpstr">
      <vt:lpstr>Aptos</vt:lpstr>
      <vt:lpstr>Arial</vt:lpstr>
      <vt:lpstr>Calibri</vt:lpstr>
      <vt:lpstr>calibri light</vt:lpstr>
      <vt:lpstr>calibri light</vt:lpstr>
      <vt:lpstr>Wingdings</vt:lpstr>
      <vt:lpstr>Office Theme</vt:lpstr>
      <vt:lpstr>1_Office Theme</vt:lpstr>
      <vt:lpstr> Island* and coastal food systems   Khristopher Nicholas, PhD Assistant Professor in Climate, Agriculture, and Equity Friedman School of Nutrition Science and Policy Tufts University    Global Food+ Symposium May 2, 2025</vt:lpstr>
      <vt:lpstr>PowerPoint Presentation</vt:lpstr>
      <vt:lpstr>Trinidad and Tobago</vt:lpstr>
      <vt:lpstr>Florida</vt:lpstr>
      <vt:lpstr>What makes an island an island?</vt:lpstr>
      <vt:lpstr>PowerPoint Presentation</vt:lpstr>
      <vt:lpstr>PowerPoint Presentation</vt:lpstr>
      <vt:lpstr>Galápagos Food Environments</vt:lpstr>
      <vt:lpstr>Galápagos Food Environments</vt:lpstr>
      <vt:lpstr>Underlying Research Question</vt:lpstr>
      <vt:lpstr>PowerPoint Presentation</vt:lpstr>
      <vt:lpstr>Part 1a:   Food Environment Scores  (Geographic food environment)</vt:lpstr>
      <vt:lpstr>PowerPoint Presentation</vt:lpstr>
      <vt:lpstr>PowerPoint Presentation</vt:lpstr>
      <vt:lpstr>Part 1b: Food Purchasing Behavior  (Experienced food environment)</vt:lpstr>
      <vt:lpstr>Part 2: Linking food environments to diet quality Interaction: geographic and experienced food environments </vt:lpstr>
      <vt:lpstr>Part 2: Linking food environments to diet quality Interaction: geographic and experienced food environments </vt:lpstr>
      <vt:lpstr>Part 3: Understanding community values around healthy eating and relationships with local food environments</vt:lpstr>
      <vt:lpstr>PowerPoint Presentation</vt:lpstr>
      <vt:lpstr>PowerPoint Presentation</vt:lpstr>
      <vt:lpstr> Thank you!     Khristopher.Nicholas@tufts.edu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Nicholas, Khristopher</cp:lastModifiedBy>
  <cp:revision>219</cp:revision>
  <dcterms:modified xsi:type="dcterms:W3CDTF">2025-05-01T22:36:13Z</dcterms:modified>
</cp:coreProperties>
</file>